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handoutMasterIdLst>
    <p:handoutMasterId r:id="rId27"/>
  </p:handoutMasterIdLst>
  <p:sldIdLst>
    <p:sldId id="303" r:id="rId2"/>
    <p:sldId id="572" r:id="rId3"/>
    <p:sldId id="487" r:id="rId4"/>
    <p:sldId id="316" r:id="rId5"/>
    <p:sldId id="575" r:id="rId6"/>
    <p:sldId id="574" r:id="rId7"/>
    <p:sldId id="355" r:id="rId8"/>
    <p:sldId id="576" r:id="rId9"/>
    <p:sldId id="405" r:id="rId10"/>
    <p:sldId id="342" r:id="rId11"/>
    <p:sldId id="581" r:id="rId12"/>
    <p:sldId id="391" r:id="rId13"/>
    <p:sldId id="448" r:id="rId14"/>
    <p:sldId id="344" r:id="rId15"/>
    <p:sldId id="449" r:id="rId16"/>
    <p:sldId id="392" r:id="rId17"/>
    <p:sldId id="450" r:id="rId18"/>
    <p:sldId id="564" r:id="rId19"/>
    <p:sldId id="577" r:id="rId20"/>
    <p:sldId id="578" r:id="rId21"/>
    <p:sldId id="541" r:id="rId22"/>
    <p:sldId id="579" r:id="rId23"/>
    <p:sldId id="345" r:id="rId24"/>
    <p:sldId id="580" r:id="rId25"/>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053"/>
    <p:restoredTop sz="83810"/>
  </p:normalViewPr>
  <p:slideViewPr>
    <p:cSldViewPr snapToGrid="0" snapToObjects="1">
      <p:cViewPr varScale="1">
        <p:scale>
          <a:sx n="106" d="100"/>
          <a:sy n="106" d="100"/>
        </p:scale>
        <p:origin x="1880" y="184"/>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6/7/24</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tiff>
</file>

<file path=ppt/media/image29.tiff>
</file>

<file path=ppt/media/image3.png>
</file>

<file path=ppt/media/image30.tiff>
</file>

<file path=ppt/media/image31.png>
</file>

<file path=ppt/media/image32.png>
</file>

<file path=ppt/media/image33.tiff>
</file>

<file path=ppt/media/image34.tiff>
</file>

<file path=ppt/media/image35.tiff>
</file>

<file path=ppt/media/image36.tiff>
</file>

<file path=ppt/media/image37.tiff>
</file>

<file path=ppt/media/image4.png>
</file>

<file path=ppt/media/image5.png>
</file>

<file path=ppt/media/image6.png>
</file>

<file path=ppt/media/image8.tiff>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6/7/24</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build a plot, you start with the </a:t>
            </a:r>
            <a:r>
              <a:rPr lang="en-US" dirty="0" err="1"/>
              <a:t>ggplot</a:t>
            </a:r>
            <a:r>
              <a:rPr lang="en-US" dirty="0"/>
              <a:t> template, which is shown here. The black parts are always the same, and blue parts are where you plug in things.</a:t>
            </a:r>
          </a:p>
        </p:txBody>
      </p:sp>
      <p:sp>
        <p:nvSpPr>
          <p:cNvPr id="4" name="Slide Number Placeholder 3"/>
          <p:cNvSpPr>
            <a:spLocks noGrp="1"/>
          </p:cNvSpPr>
          <p:nvPr>
            <p:ph type="sldNum" sz="quarter" idx="10"/>
          </p:nvPr>
        </p:nvSpPr>
        <p:spPr/>
        <p:txBody>
          <a:bodyPr/>
          <a:lstStyle/>
          <a:p>
            <a:fld id="{0A193586-FEB5-7C43-8F44-7EFAE4EECA28}" type="slidenum">
              <a:rPr lang="en-US" smtClean="0"/>
              <a:t>10</a:t>
            </a:fld>
            <a:endParaRPr lang="en-US"/>
          </a:p>
        </p:txBody>
      </p:sp>
    </p:spTree>
    <p:extLst>
      <p:ext uri="{BB962C8B-B14F-4D97-AF65-F5344CB8AC3E}">
        <p14:creationId xmlns:p14="http://schemas.microsoft.com/office/powerpoint/2010/main" val="100223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those three pieces of information you have to plug in are: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A tidy data frame or </a:t>
            </a:r>
            <a:r>
              <a:rPr lang="en-US" dirty="0" err="1"/>
              <a:t>tibble</a:t>
            </a: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A </a:t>
            </a:r>
            <a:r>
              <a:rPr lang="en-US" dirty="0" err="1"/>
              <a:t>geom</a:t>
            </a:r>
            <a:r>
              <a:rPr lang="en-US" dirty="0"/>
              <a:t> function, and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A set of aesthetic mappings.</a:t>
            </a:r>
          </a:p>
        </p:txBody>
      </p:sp>
      <p:sp>
        <p:nvSpPr>
          <p:cNvPr id="4" name="Slide Number Placeholder 3"/>
          <p:cNvSpPr>
            <a:spLocks noGrp="1"/>
          </p:cNvSpPr>
          <p:nvPr>
            <p:ph type="sldNum" sz="quarter" idx="10"/>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1901414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I mean by “tidy” data frame? </a:t>
            </a:r>
          </a:p>
          <a:p>
            <a:endParaRPr lang="en-US" dirty="0"/>
          </a:p>
          <a:p>
            <a:r>
              <a:rPr lang="en-US" dirty="0"/>
              <a:t>A data set can take on a lot of different shapes. But there is one shape that is best suited for data analysis, and that shape is called ”tidy.” </a:t>
            </a:r>
          </a:p>
          <a:p>
            <a:endParaRPr lang="en-US" dirty="0"/>
          </a:p>
          <a:p>
            <a:pPr marL="171450" indent="-171450">
              <a:buFont typeface="Arial" panose="020B0604020202020204" pitchFamily="34" charset="0"/>
              <a:buChar char="•"/>
            </a:pPr>
            <a:r>
              <a:rPr lang="en-US" dirty="0"/>
              <a:t>A data set is tidy if: each variable is in its own column,</a:t>
            </a:r>
          </a:p>
          <a:p>
            <a:pPr marL="171450" indent="-171450">
              <a:buFont typeface="Arial" panose="020B0604020202020204" pitchFamily="34" charset="0"/>
              <a:buChar char="•"/>
            </a:pPr>
            <a:r>
              <a:rPr lang="en-US" dirty="0"/>
              <a:t>Each observation is in its own row, and</a:t>
            </a:r>
          </a:p>
          <a:p>
            <a:pPr marL="171450" indent="-171450">
              <a:buFont typeface="Arial" panose="020B0604020202020204" pitchFamily="34" charset="0"/>
              <a:buChar char="•"/>
            </a:pPr>
            <a:r>
              <a:rPr lang="en-US" dirty="0"/>
              <a:t>Each value is in its own cell.</a:t>
            </a:r>
          </a:p>
          <a:p>
            <a:pPr marL="171450" indent="-171450">
              <a:buFont typeface="Arial" panose="020B0604020202020204" pitchFamily="34" charset="0"/>
              <a:buChar char="•"/>
            </a:pPr>
            <a:endParaRPr lang="en-US" dirty="0"/>
          </a:p>
          <a:p>
            <a:r>
              <a:rPr lang="en-US" dirty="0"/>
              <a:t>The opposite of “tidy” is often called “messy.” And often times a lot of the data analysis work is to convert “messy” data into “tidy data.” </a:t>
            </a:r>
            <a:r>
              <a:rPr lang="en-US" dirty="0" err="1"/>
              <a:t>REDCapTidieR</a:t>
            </a:r>
            <a:r>
              <a:rPr lang="en-US" dirty="0"/>
              <a:t> has its name from this idea. It takes the output of </a:t>
            </a:r>
            <a:r>
              <a:rPr lang="en-US" dirty="0" err="1"/>
              <a:t>REDCapR</a:t>
            </a:r>
            <a:r>
              <a:rPr lang="en-US" dirty="0"/>
              <a:t> and makes it tidier. </a:t>
            </a:r>
          </a:p>
        </p:txBody>
      </p:sp>
      <p:sp>
        <p:nvSpPr>
          <p:cNvPr id="4" name="Slide Number Placeholder 3"/>
          <p:cNvSpPr>
            <a:spLocks noGrp="1"/>
          </p:cNvSpPr>
          <p:nvPr>
            <p:ph type="sldNum" sz="quarter" idx="10"/>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6763344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pick </a:t>
            </a:r>
            <a:r>
              <a:rPr lang="en-US" b="0" baseline="0" dirty="0"/>
              <a:t>a </a:t>
            </a:r>
            <a:r>
              <a:rPr lang="en-US" b="1" baseline="0" dirty="0" err="1"/>
              <a:t>geom</a:t>
            </a:r>
            <a:r>
              <a:rPr lang="en-US" b="1" baseline="0" dirty="0"/>
              <a:t> </a:t>
            </a:r>
            <a:r>
              <a:rPr lang="en-US" b="0" baseline="0" dirty="0"/>
              <a:t>function… this is how you tell R what kind of plot you want to create.</a:t>
            </a:r>
          </a:p>
        </p:txBody>
      </p:sp>
      <p:sp>
        <p:nvSpPr>
          <p:cNvPr id="4" name="Slide Number Placeholder 3"/>
          <p:cNvSpPr>
            <a:spLocks noGrp="1"/>
          </p:cNvSpPr>
          <p:nvPr>
            <p:ph type="sldNum" sz="quarter" idx="10"/>
          </p:nvPr>
        </p:nvSpPr>
        <p:spPr/>
        <p:txBody>
          <a:bodyPr/>
          <a:lstStyle/>
          <a:p>
            <a:fld id="{0A193586-FEB5-7C43-8F44-7EFAE4EECA28}" type="slidenum">
              <a:rPr lang="en-US" smtClean="0"/>
              <a:t>13</a:t>
            </a:fld>
            <a:endParaRPr lang="en-US"/>
          </a:p>
        </p:txBody>
      </p:sp>
    </p:spTree>
    <p:extLst>
      <p:ext uri="{BB962C8B-B14F-4D97-AF65-F5344CB8AC3E}">
        <p14:creationId xmlns:p14="http://schemas.microsoft.com/office/powerpoint/2010/main" val="31087977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are a couple of useful </a:t>
            </a:r>
            <a:r>
              <a:rPr lang="en-US" baseline="0" dirty="0" err="1"/>
              <a:t>geom</a:t>
            </a:r>
            <a:r>
              <a:rPr lang="en-US" baseline="0" dirty="0"/>
              <a:t> functions, but there are many more. With these 6 you can make histograms, bar plots, scatter plots, dot plots, boxplots, and line graphs.</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14</a:t>
            </a:fld>
            <a:endParaRPr lang="en-US"/>
          </a:p>
        </p:txBody>
      </p:sp>
    </p:spTree>
    <p:extLst>
      <p:ext uri="{BB962C8B-B14F-4D97-AF65-F5344CB8AC3E}">
        <p14:creationId xmlns:p14="http://schemas.microsoft.com/office/powerpoint/2010/main" val="20360754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0" baseline="0" dirty="0"/>
              <a:t>The third and last step is to write “aesthetic mappings”. This is where you tell R how you want the columns of the data frame represented as graphical markings on the plot.</a:t>
            </a:r>
          </a:p>
        </p:txBody>
      </p:sp>
      <p:sp>
        <p:nvSpPr>
          <p:cNvPr id="4" name="Slide Number Placeholder 3"/>
          <p:cNvSpPr>
            <a:spLocks noGrp="1"/>
          </p:cNvSpPr>
          <p:nvPr>
            <p:ph type="sldNum" sz="quarter" idx="10"/>
          </p:nvPr>
        </p:nvSpPr>
        <p:spPr/>
        <p:txBody>
          <a:bodyPr/>
          <a:lstStyle/>
          <a:p>
            <a:fld id="{0A193586-FEB5-7C43-8F44-7EFAE4EECA28}" type="slidenum">
              <a:rPr lang="en-US" smtClean="0"/>
              <a:t>15</a:t>
            </a:fld>
            <a:endParaRPr lang="en-US"/>
          </a:p>
        </p:txBody>
      </p:sp>
    </p:spTree>
    <p:extLst>
      <p:ext uri="{BB962C8B-B14F-4D97-AF65-F5344CB8AC3E}">
        <p14:creationId xmlns:p14="http://schemas.microsoft.com/office/powerpoint/2010/main" val="22316876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Aesthetic mappings work like this. You write a comma separated list of graphical properties such as x for x coordinate, equals sign, and the name of a specific column in your data frame.</a:t>
            </a:r>
          </a:p>
          <a:p>
            <a:endParaRPr lang="en-US" dirty="0"/>
          </a:p>
          <a:p>
            <a:r>
              <a:rPr lang="en-US" dirty="0"/>
              <a:t>For example: look at this data frame here. It has 3 columns: a, b, and c. And then look at this x/y grid, that’ll be our graph.</a:t>
            </a:r>
          </a:p>
          <a:p>
            <a:endParaRPr lang="en-US" dirty="0"/>
          </a:p>
          <a:p>
            <a:pPr marL="171450" indent="-171450">
              <a:buFont typeface="Arial" panose="020B0604020202020204" pitchFamily="34" charset="0"/>
              <a:buChar char="•"/>
            </a:pPr>
            <a:r>
              <a:rPr lang="en-US" dirty="0"/>
              <a:t>The aesthetic mapping above defines that </a:t>
            </a:r>
            <a:r>
              <a:rPr lang="en-US" b="1" dirty="0"/>
              <a:t>x</a:t>
            </a:r>
            <a:r>
              <a:rPr lang="en-US" dirty="0"/>
              <a:t> axis position of each marking should be derived from the "</a:t>
            </a:r>
            <a:r>
              <a:rPr lang="en-US" b="1" dirty="0"/>
              <a:t>a</a:t>
            </a:r>
            <a:r>
              <a:rPr lang="en-US" dirty="0"/>
              <a:t>" column</a:t>
            </a:r>
          </a:p>
          <a:p>
            <a:pPr marL="171450" indent="-171450">
              <a:buFont typeface="Arial" panose="020B0604020202020204" pitchFamily="34" charset="0"/>
              <a:buChar char="•"/>
            </a:pPr>
            <a:r>
              <a:rPr lang="en-US" dirty="0"/>
              <a:t>The </a:t>
            </a:r>
            <a:r>
              <a:rPr lang="en-US" b="1" dirty="0"/>
              <a:t>y</a:t>
            </a:r>
            <a:r>
              <a:rPr lang="en-US" dirty="0"/>
              <a:t> axis position from the "</a:t>
            </a:r>
            <a:r>
              <a:rPr lang="en-US" b="1" dirty="0"/>
              <a:t>b</a:t>
            </a:r>
            <a:r>
              <a:rPr lang="en-US" dirty="0"/>
              <a:t>" column</a:t>
            </a:r>
          </a:p>
          <a:p>
            <a:pPr marL="171450" indent="-171450">
              <a:buFont typeface="Arial" panose="020B0604020202020204" pitchFamily="34" charset="0"/>
              <a:buChar char="•"/>
            </a:pPr>
            <a:r>
              <a:rPr lang="en-US" dirty="0"/>
              <a:t>And that the </a:t>
            </a:r>
            <a:r>
              <a:rPr lang="en-US" b="1" dirty="0"/>
              <a:t>color </a:t>
            </a:r>
            <a:r>
              <a:rPr lang="en-US" dirty="0"/>
              <a:t>should come from the "</a:t>
            </a:r>
            <a:r>
              <a:rPr lang="en-US" b="1" dirty="0"/>
              <a:t>c</a:t>
            </a:r>
            <a:r>
              <a:rPr lang="en-US" dirty="0"/>
              <a:t>" column. </a:t>
            </a:r>
          </a:p>
          <a:p>
            <a:pPr marL="171450" indent="-171450">
              <a:buFont typeface="Arial" panose="020B0604020202020204" pitchFamily="34" charset="0"/>
              <a:buChar char="•"/>
            </a:pPr>
            <a:r>
              <a:rPr lang="en-US" dirty="0"/>
              <a:t>As a result, you get the following graph, which visually encodes all the information from those 3 columns in the data frame. </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So this is what aesthetic mappings are. They are a list of these expressions, separated by commas, that connect some aesthetic, e.g. x position, with a column of a data frame, e.g. a in this example.</a:t>
            </a:r>
          </a:p>
        </p:txBody>
      </p:sp>
      <p:sp>
        <p:nvSpPr>
          <p:cNvPr id="4" name="Slide Number Placeholder 3"/>
          <p:cNvSpPr>
            <a:spLocks noGrp="1"/>
          </p:cNvSpPr>
          <p:nvPr>
            <p:ph type="sldNum" sz="quarter" idx="10"/>
          </p:nvPr>
        </p:nvSpPr>
        <p:spPr/>
        <p:txBody>
          <a:bodyPr/>
          <a:lstStyle/>
          <a:p>
            <a:fld id="{0A193586-FEB5-7C43-8F44-7EFAE4EECA28}" type="slidenum">
              <a:rPr lang="en-US" smtClean="0"/>
              <a:t>16</a:t>
            </a:fld>
            <a:endParaRPr lang="en-US"/>
          </a:p>
        </p:txBody>
      </p:sp>
    </p:spTree>
    <p:extLst>
      <p:ext uri="{BB962C8B-B14F-4D97-AF65-F5344CB8AC3E}">
        <p14:creationId xmlns:p14="http://schemas.microsoft.com/office/powerpoint/2010/main" val="9631111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recap. To make any kind of graph, use the </a:t>
            </a:r>
            <a:r>
              <a:rPr lang="en-US" dirty="0" err="1"/>
              <a:t>ggplot</a:t>
            </a:r>
            <a:r>
              <a:rPr lang="en-US" dirty="0"/>
              <a:t> template! And then…</a:t>
            </a:r>
          </a:p>
          <a:p>
            <a:endParaRPr lang="en-US" b="0" baseline="0" dirty="0"/>
          </a:p>
          <a:p>
            <a:pPr marL="228600" indent="-228600">
              <a:buFont typeface="+mj-lt"/>
              <a:buAutoNum type="arabicPeriod"/>
            </a:pPr>
            <a:r>
              <a:rPr lang="en-US" b="0" baseline="0" dirty="0"/>
              <a:t>Choose a tidy data frame (this contains the data you want to plot),</a:t>
            </a:r>
          </a:p>
          <a:p>
            <a:pPr marL="228600" indent="-228600">
              <a:buAutoNum type="arabicPeriod"/>
            </a:pPr>
            <a:r>
              <a:rPr lang="en-US" b="0" baseline="0" dirty="0"/>
              <a:t>Pick a </a:t>
            </a:r>
            <a:r>
              <a:rPr lang="en-US" b="0" baseline="0" dirty="0" err="1"/>
              <a:t>geom</a:t>
            </a:r>
            <a:r>
              <a:rPr lang="en-US" b="0" baseline="0" dirty="0"/>
              <a:t> function (this is the type of plot you want to create), and </a:t>
            </a:r>
          </a:p>
          <a:p>
            <a:pPr marL="228600" indent="-228600">
              <a:buAutoNum type="arabicPeriod"/>
            </a:pPr>
            <a:r>
              <a:rPr lang="en-US" b="0" baseline="0" dirty="0"/>
              <a:t>Write aesthetic mappings (this is where you map data columns to position, color, and other features of the graph)</a:t>
            </a:r>
          </a:p>
        </p:txBody>
      </p:sp>
      <p:sp>
        <p:nvSpPr>
          <p:cNvPr id="4" name="Slide Number Placeholder 3"/>
          <p:cNvSpPr>
            <a:spLocks noGrp="1"/>
          </p:cNvSpPr>
          <p:nvPr>
            <p:ph type="sldNum" sz="quarter" idx="10"/>
          </p:nvPr>
        </p:nvSpPr>
        <p:spPr/>
        <p:txBody>
          <a:bodyPr/>
          <a:lstStyle/>
          <a:p>
            <a:fld id="{0A193586-FEB5-7C43-8F44-7EFAE4EECA28}" type="slidenum">
              <a:rPr lang="en-US" smtClean="0"/>
              <a:t>17</a:t>
            </a:fld>
            <a:endParaRPr lang="en-US"/>
          </a:p>
        </p:txBody>
      </p:sp>
    </p:spTree>
    <p:extLst>
      <p:ext uri="{BB962C8B-B14F-4D97-AF65-F5344CB8AC3E}">
        <p14:creationId xmlns:p14="http://schemas.microsoft.com/office/powerpoint/2010/main" val="18992534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18</a:t>
            </a:fld>
            <a:endParaRPr lang="en-US"/>
          </a:p>
        </p:txBody>
      </p:sp>
    </p:spTree>
    <p:extLst>
      <p:ext uri="{BB962C8B-B14F-4D97-AF65-F5344CB8AC3E}">
        <p14:creationId xmlns:p14="http://schemas.microsoft.com/office/powerpoint/2010/main" val="5709539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 </a:t>
            </a:r>
            <a:r>
              <a:rPr lang="en-US" sz="1200" kern="1200" dirty="0" err="1">
                <a:solidFill>
                  <a:schemeClr val="tx1"/>
                </a:solidFill>
                <a:effectLst/>
                <a:latin typeface="+mn-lt"/>
                <a:ea typeface="+mn-ea"/>
                <a:cs typeface="+mn-cs"/>
              </a:rPr>
              <a:t>dplyr</a:t>
            </a:r>
            <a:r>
              <a:rPr lang="en-US" sz="1200" kern="1200" dirty="0">
                <a:solidFill>
                  <a:schemeClr val="tx1"/>
                </a:solidFill>
                <a:effectLst/>
                <a:latin typeface="+mn-lt"/>
                <a:ea typeface="+mn-ea"/>
                <a:cs typeface="+mn-cs"/>
              </a:rPr>
              <a:t> provides a grammar for transforming data frames. Some of the key </a:t>
            </a:r>
            <a:r>
              <a:rPr lang="en-US" sz="1200" kern="1200" dirty="0" err="1">
                <a:solidFill>
                  <a:schemeClr val="tx1"/>
                </a:solidFill>
                <a:effectLst/>
                <a:latin typeface="+mn-lt"/>
                <a:ea typeface="+mn-ea"/>
                <a:cs typeface="+mn-cs"/>
              </a:rPr>
              <a:t>dplyr</a:t>
            </a:r>
            <a:r>
              <a:rPr lang="en-US" sz="1200" kern="1200" dirty="0">
                <a:solidFill>
                  <a:schemeClr val="tx1"/>
                </a:solidFill>
                <a:effectLst/>
                <a:latin typeface="+mn-lt"/>
                <a:ea typeface="+mn-ea"/>
                <a:cs typeface="+mn-cs"/>
              </a:rPr>
              <a:t> functions are: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select(), which subsets columns by name;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filter(), which subsets rows by a logical condition; and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mutate(), which creates new calculated columns.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The pipe operator, written |&gt;, can be used to string together </a:t>
            </a:r>
            <a:r>
              <a:rPr lang="en-US" sz="1200" kern="1200" dirty="0" err="1">
                <a:solidFill>
                  <a:schemeClr val="tx1"/>
                </a:solidFill>
                <a:effectLst/>
                <a:latin typeface="+mn-lt"/>
                <a:ea typeface="+mn-ea"/>
                <a:cs typeface="+mn-cs"/>
              </a:rPr>
              <a:t>dplyr</a:t>
            </a:r>
            <a:r>
              <a:rPr lang="en-US" sz="1200" kern="1200" dirty="0">
                <a:solidFill>
                  <a:schemeClr val="tx1"/>
                </a:solidFill>
                <a:effectLst/>
                <a:latin typeface="+mn-lt"/>
                <a:ea typeface="+mn-ea"/>
                <a:cs typeface="+mn-cs"/>
              </a:rPr>
              <a:t> functions into a pipeline.</a:t>
            </a:r>
          </a:p>
        </p:txBody>
      </p:sp>
      <p:sp>
        <p:nvSpPr>
          <p:cNvPr id="4" name="Slide Number Placeholder 3"/>
          <p:cNvSpPr>
            <a:spLocks noGrp="1"/>
          </p:cNvSpPr>
          <p:nvPr>
            <p:ph type="sldNum" sz="quarter" idx="5"/>
          </p:nvPr>
        </p:nvSpPr>
        <p:spPr/>
        <p:txBody>
          <a:bodyPr/>
          <a:lstStyle/>
          <a:p>
            <a:fld id="{0A193586-FEB5-7C43-8F44-7EFAE4EECA28}" type="slidenum">
              <a:rPr lang="en-US" smtClean="0"/>
              <a:t>19</a:t>
            </a:fld>
            <a:endParaRPr lang="en-US"/>
          </a:p>
        </p:txBody>
      </p:sp>
    </p:spTree>
    <p:extLst>
      <p:ext uri="{BB962C8B-B14F-4D97-AF65-F5344CB8AC3E}">
        <p14:creationId xmlns:p14="http://schemas.microsoft.com/office/powerpoint/2010/main" val="3468235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28884295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Lots of info - provide reassurance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193586-FEB5-7C43-8F44-7EFAE4EECA28}" type="slidenum">
              <a:rPr lang="en-US" smtClean="0"/>
              <a:t>20</a:t>
            </a:fld>
            <a:endParaRPr lang="en-US"/>
          </a:p>
        </p:txBody>
      </p:sp>
    </p:spTree>
    <p:extLst>
      <p:ext uri="{BB962C8B-B14F-4D97-AF65-F5344CB8AC3E}">
        <p14:creationId xmlns:p14="http://schemas.microsoft.com/office/powerpoint/2010/main" val="1665937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21</a:t>
            </a:fld>
            <a:endParaRPr lang="en-US"/>
          </a:p>
        </p:txBody>
      </p:sp>
    </p:spTree>
    <p:extLst>
      <p:ext uri="{BB962C8B-B14F-4D97-AF65-F5344CB8AC3E}">
        <p14:creationId xmlns:p14="http://schemas.microsoft.com/office/powerpoint/2010/main" val="21557267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a:t>
            </a:r>
            <a:r>
              <a:rPr lang="en-US" dirty="0" err="1"/>
              <a:t>dplyr</a:t>
            </a:r>
            <a:r>
              <a:rPr lang="en-US" dirty="0"/>
              <a:t> cheat sheet which gives a great overview of those functions. I’ve linked it on the course website.</a:t>
            </a:r>
          </a:p>
        </p:txBody>
      </p:sp>
      <p:sp>
        <p:nvSpPr>
          <p:cNvPr id="4" name="Slide Number Placeholder 3"/>
          <p:cNvSpPr>
            <a:spLocks noGrp="1"/>
          </p:cNvSpPr>
          <p:nvPr>
            <p:ph type="sldNum" sz="quarter" idx="10"/>
          </p:nvPr>
        </p:nvSpPr>
        <p:spPr/>
        <p:txBody>
          <a:bodyPr/>
          <a:lstStyle/>
          <a:p>
            <a:fld id="{0A193586-FEB5-7C43-8F44-7EFAE4EECA28}" type="slidenum">
              <a:rPr lang="en-US" smtClean="0"/>
              <a:t>22</a:t>
            </a:fld>
            <a:endParaRPr lang="en-US"/>
          </a:p>
        </p:txBody>
      </p:sp>
    </p:spTree>
    <p:extLst>
      <p:ext uri="{BB962C8B-B14F-4D97-AF65-F5344CB8AC3E}">
        <p14:creationId xmlns:p14="http://schemas.microsoft.com/office/powerpoint/2010/main" val="19493171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ggplot</a:t>
            </a:r>
            <a:r>
              <a:rPr lang="en-US" dirty="0"/>
              <a:t> Cheat</a:t>
            </a:r>
            <a:r>
              <a:rPr lang="en-US" baseline="0" dirty="0"/>
              <a:t> Sheet – and I’m going to ask our TAs to drop the link in the chat - is great to have on hand as you’re exploring your data. It reviews the basic template for building any plot and also lists the most useful </a:t>
            </a:r>
            <a:r>
              <a:rPr lang="en-US" baseline="0" dirty="0" err="1"/>
              <a:t>geom</a:t>
            </a:r>
            <a:r>
              <a:rPr lang="en-US" baseline="0" dirty="0"/>
              <a:t> functions. And it looks like Posit has made a more HTML version of this which is maybe a little bit less overwhelming.</a:t>
            </a:r>
          </a:p>
          <a:p>
            <a:endParaRPr lang="en-US" baseline="0" dirty="0"/>
          </a:p>
          <a:p>
            <a:r>
              <a:rPr lang="en-US" baseline="0" dirty="0"/>
              <a:t>https://</a:t>
            </a:r>
            <a:r>
              <a:rPr lang="en-US" baseline="0" dirty="0" err="1"/>
              <a:t>rstudio.github.io</a:t>
            </a:r>
            <a:r>
              <a:rPr lang="en-US" baseline="0" dirty="0"/>
              <a:t>/</a:t>
            </a:r>
            <a:r>
              <a:rPr lang="en-US" baseline="0" dirty="0" err="1"/>
              <a:t>cheatsheets</a:t>
            </a:r>
            <a:r>
              <a:rPr lang="en-US" baseline="0" dirty="0"/>
              <a:t>/data-</a:t>
            </a:r>
            <a:r>
              <a:rPr lang="en-US" baseline="0" dirty="0" err="1"/>
              <a:t>visualization.pdf</a:t>
            </a:r>
            <a:endParaRPr lang="en-US" baseline="0" dirty="0"/>
          </a:p>
          <a:p>
            <a:r>
              <a:rPr lang="en-US" baseline="0" dirty="0"/>
              <a:t>https://</a:t>
            </a:r>
            <a:r>
              <a:rPr lang="en-US" baseline="0" dirty="0" err="1"/>
              <a:t>rstudio.github.io</a:t>
            </a:r>
            <a:r>
              <a:rPr lang="en-US" baseline="0" dirty="0"/>
              <a:t>/</a:t>
            </a:r>
            <a:r>
              <a:rPr lang="en-US" baseline="0" dirty="0" err="1"/>
              <a:t>cheatsheets</a:t>
            </a:r>
            <a:r>
              <a:rPr lang="en-US" baseline="0" dirty="0"/>
              <a:t>/html/data-</a:t>
            </a:r>
            <a:r>
              <a:rPr lang="en-US" baseline="0" dirty="0" err="1"/>
              <a:t>visualization.html</a:t>
            </a:r>
            <a:endParaRPr lang="en-US" baseline="0" dirty="0"/>
          </a:p>
        </p:txBody>
      </p:sp>
      <p:sp>
        <p:nvSpPr>
          <p:cNvPr id="4" name="Slide Number Placeholder 3"/>
          <p:cNvSpPr>
            <a:spLocks noGrp="1"/>
          </p:cNvSpPr>
          <p:nvPr>
            <p:ph type="sldNum" sz="quarter" idx="10"/>
          </p:nvPr>
        </p:nvSpPr>
        <p:spPr/>
        <p:txBody>
          <a:bodyPr/>
          <a:lstStyle/>
          <a:p>
            <a:fld id="{0A193586-FEB5-7C43-8F44-7EFAE4EECA28}" type="slidenum">
              <a:rPr lang="en-US" smtClean="0"/>
              <a:t>23</a:t>
            </a:fld>
            <a:endParaRPr lang="en-US"/>
          </a:p>
        </p:txBody>
      </p:sp>
    </p:spTree>
    <p:extLst>
      <p:ext uri="{BB962C8B-B14F-4D97-AF65-F5344CB8AC3E}">
        <p14:creationId xmlns:p14="http://schemas.microsoft.com/office/powerpoint/2010/main" val="38562990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Beyond </a:t>
            </a:r>
            <a:r>
              <a:rPr lang="en-US" dirty="0" err="1"/>
              <a:t>dplyr</a:t>
            </a:r>
            <a:r>
              <a:rPr lang="en-US" dirty="0"/>
              <a:t>, there are a number of other packages that provide powerful tools for data transformation</a:t>
            </a:r>
          </a:p>
          <a:p>
            <a:pPr marL="0" indent="0">
              <a:buFontTx/>
              <a:buNone/>
            </a:pPr>
            <a:endParaRPr lang="en-US" dirty="0"/>
          </a:p>
          <a:p>
            <a:pPr marL="171450" indent="-171450">
              <a:buFontTx/>
              <a:buChar char="-"/>
            </a:pPr>
            <a:r>
              <a:rPr lang="en-US" dirty="0" err="1"/>
              <a:t>Tidyr</a:t>
            </a:r>
            <a:r>
              <a:rPr lang="en-US" dirty="0"/>
              <a:t> provides a lot more functions like </a:t>
            </a:r>
            <a:r>
              <a:rPr lang="en-US" dirty="0" err="1"/>
              <a:t>dplyr</a:t>
            </a:r>
            <a:r>
              <a:rPr lang="en-US" dirty="0"/>
              <a:t> that allow you to convert messy data frames into tidy ones</a:t>
            </a:r>
          </a:p>
          <a:p>
            <a:pPr marL="171450" indent="-171450">
              <a:buFontTx/>
              <a:buChar char="-"/>
            </a:pPr>
            <a:r>
              <a:rPr lang="en-US" dirty="0" err="1"/>
              <a:t>Lubridate</a:t>
            </a:r>
            <a:r>
              <a:rPr lang="en-US" dirty="0"/>
              <a:t> provides functions to manipulate times and dates</a:t>
            </a:r>
          </a:p>
          <a:p>
            <a:pPr marL="171450" indent="-171450">
              <a:buFontTx/>
              <a:buChar char="-"/>
            </a:pPr>
            <a:r>
              <a:rPr lang="en-US" dirty="0" err="1"/>
              <a:t>Stringr</a:t>
            </a:r>
            <a:r>
              <a:rPr lang="en-US" dirty="0"/>
              <a:t> provides tools for manipulating pieces of text</a:t>
            </a:r>
          </a:p>
          <a:p>
            <a:pPr marL="171450" indent="-171450">
              <a:buFontTx/>
              <a:buChar char="-"/>
            </a:pPr>
            <a:r>
              <a:rPr lang="en-US" dirty="0" err="1"/>
              <a:t>Purrr</a:t>
            </a:r>
            <a:r>
              <a:rPr lang="en-US" dirty="0"/>
              <a:t> offers advanced functionality to automate complex data transformations</a:t>
            </a:r>
          </a:p>
          <a:p>
            <a:pPr marL="171450" indent="-171450">
              <a:buFontTx/>
              <a:buChar char="-"/>
            </a:pPr>
            <a:r>
              <a:rPr lang="en-US" dirty="0"/>
              <a:t>And </a:t>
            </a:r>
            <a:r>
              <a:rPr lang="en-US" dirty="0" err="1"/>
              <a:t>Dbplyr</a:t>
            </a:r>
            <a:r>
              <a:rPr lang="en-US" dirty="0"/>
              <a:t> allows you to interact with a table inside a database as if it were a data frame.</a:t>
            </a:r>
          </a:p>
        </p:txBody>
      </p:sp>
      <p:sp>
        <p:nvSpPr>
          <p:cNvPr id="4" name="Slide Number Placeholder 3"/>
          <p:cNvSpPr>
            <a:spLocks noGrp="1"/>
          </p:cNvSpPr>
          <p:nvPr>
            <p:ph type="sldNum" sz="quarter" idx="5"/>
          </p:nvPr>
        </p:nvSpPr>
        <p:spPr/>
        <p:txBody>
          <a:bodyPr/>
          <a:lstStyle/>
          <a:p>
            <a:fld id="{0A193586-FEB5-7C43-8F44-7EFAE4EECA28}" type="slidenum">
              <a:rPr lang="en-US" smtClean="0"/>
              <a:t>24</a:t>
            </a:fld>
            <a:endParaRPr lang="en-US"/>
          </a:p>
        </p:txBody>
      </p:sp>
    </p:spTree>
    <p:extLst>
      <p:ext uri="{BB962C8B-B14F-4D97-AF65-F5344CB8AC3E}">
        <p14:creationId xmlns:p14="http://schemas.microsoft.com/office/powerpoint/2010/main" val="3763720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we’ve imported our CAR-T cell data, let’s take a look at transforming and visualizing some of it.</a:t>
            </a:r>
          </a:p>
        </p:txBody>
      </p:sp>
      <p:sp>
        <p:nvSpPr>
          <p:cNvPr id="4" name="Slide Number Placeholder 3"/>
          <p:cNvSpPr>
            <a:spLocks noGrp="1"/>
          </p:cNvSpPr>
          <p:nvPr>
            <p:ph type="sldNum" sz="quarter" idx="5"/>
          </p:nvPr>
        </p:nvSpPr>
        <p:spPr/>
        <p:txBody>
          <a:bodyPr/>
          <a:lstStyle/>
          <a:p>
            <a:fld id="{1FCC21F6-288D-5A4B-ACA3-285287681776}" type="slidenum">
              <a:rPr lang="en-US" smtClean="0"/>
              <a:t>3</a:t>
            </a:fld>
            <a:endParaRPr lang="en-US"/>
          </a:p>
        </p:txBody>
      </p:sp>
    </p:spTree>
    <p:extLst>
      <p:ext uri="{BB962C8B-B14F-4D97-AF65-F5344CB8AC3E}">
        <p14:creationId xmlns:p14="http://schemas.microsoft.com/office/powerpoint/2010/main" val="33377644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dirty="0" err="1"/>
              <a:t>Tidyverse</a:t>
            </a:r>
            <a:r>
              <a:rPr lang="en-US" dirty="0"/>
              <a:t> is a</a:t>
            </a:r>
            <a:r>
              <a:rPr lang="en-US" baseline="0" dirty="0"/>
              <a:t> set of packages for data analysis in 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The basic tenets of “tidy” data analysis include:</a:t>
            </a:r>
          </a:p>
          <a:p>
            <a:pPr marL="171450" indent="-171450">
              <a:buFontTx/>
              <a:buChar char="-"/>
            </a:pPr>
            <a:r>
              <a:rPr lang="en-US" dirty="0"/>
              <a:t>You should organize the data in a consistent, intuitive way</a:t>
            </a:r>
          </a:p>
          <a:p>
            <a:pPr marL="171450" indent="-171450">
              <a:buFontTx/>
              <a:buChar char="-"/>
            </a:pPr>
            <a:r>
              <a:rPr lang="en-US" dirty="0"/>
              <a:t>Code should be, as much as possible, human readable, </a:t>
            </a:r>
            <a:r>
              <a:rPr lang="en-US" dirty="0" err="1"/>
              <a:t>concide</a:t>
            </a:r>
            <a:r>
              <a:rPr lang="en-US" dirty="0"/>
              <a:t>, and consistent.</a:t>
            </a:r>
          </a:p>
          <a:p>
            <a:pPr marL="171450" indent="-171450">
              <a:buFontTx/>
              <a:buChar char="-"/>
            </a:pPr>
            <a:r>
              <a:rPr lang="en-US" dirty="0"/>
              <a:t>And you should be build pipelines from atomic data analysis steps. </a:t>
            </a:r>
          </a:p>
        </p:txBody>
      </p:sp>
      <p:sp>
        <p:nvSpPr>
          <p:cNvPr id="4" name="Slide Number Placeholder 3"/>
          <p:cNvSpPr>
            <a:spLocks noGrp="1"/>
          </p:cNvSpPr>
          <p:nvPr>
            <p:ph type="sldNum" sz="quarter" idx="10"/>
          </p:nvPr>
        </p:nvSpPr>
        <p:spPr/>
        <p:txBody>
          <a:bodyPr/>
          <a:lstStyle/>
          <a:p>
            <a:fld id="{DD65BEC1-91A9-F040-80A2-A1EC33E8D6DB}" type="slidenum">
              <a:rPr lang="en-US" smtClean="0"/>
              <a:t>4</a:t>
            </a:fld>
            <a:endParaRPr lang="en-US"/>
          </a:p>
        </p:txBody>
      </p:sp>
    </p:spTree>
    <p:extLst>
      <p:ext uri="{BB962C8B-B14F-4D97-AF65-F5344CB8AC3E}">
        <p14:creationId xmlns:p14="http://schemas.microsoft.com/office/powerpoint/2010/main" val="3110880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learn the four major </a:t>
            </a:r>
            <a:r>
              <a:rPr lang="en-US" dirty="0" err="1"/>
              <a:t>tidyverse</a:t>
            </a:r>
            <a:r>
              <a:rPr lang="en-US" dirty="0"/>
              <a:t> functions today: filter, select, mutate, and the pipe. </a:t>
            </a:r>
          </a:p>
          <a:p>
            <a:endParaRPr lang="en-US" dirty="0"/>
          </a:p>
          <a:p>
            <a:r>
              <a:rPr lang="en-US" dirty="0"/>
              <a:t>You use filter to subset rows by a logical condition. Filter takes two arguments: a data frame or </a:t>
            </a:r>
            <a:r>
              <a:rPr lang="en-US" dirty="0" err="1"/>
              <a:t>tibble</a:t>
            </a:r>
            <a:r>
              <a:rPr lang="en-US" dirty="0"/>
              <a:t>, and a condition. </a:t>
            </a:r>
          </a:p>
          <a:p>
            <a:r>
              <a:rPr lang="en-US" dirty="0"/>
              <a:t>*** The condition is a logical test that the filter function will apply to each row. Filter then returns a data frame with all the rows for which the logical test is TRUE. So it’s like a reverse filter – it keeps rows that match that condition. An example would be: filter demographics, age &gt; 10. </a:t>
            </a:r>
          </a:p>
          <a:p>
            <a:endParaRPr lang="en-US" dirty="0"/>
          </a:p>
          <a:p>
            <a:r>
              <a:rPr lang="en-US" dirty="0"/>
              <a:t>*** You use select to subset columns using their names. Like filter, select also takes two arguments: a data frame, and one or more columns. Select then returns a data frame with all the selected columns but all others dropped</a:t>
            </a:r>
          </a:p>
          <a:p>
            <a:r>
              <a:rPr lang="en-US" dirty="0"/>
              <a:t>*** You can select multiple columns by separating them with commas; and if you want to drop columns instead of selecting them you can put a “minus” in front of the column name. An example would be, select demographics, -name, -dob. </a:t>
            </a:r>
          </a:p>
          <a:p>
            <a:endParaRPr lang="en-US" dirty="0"/>
          </a:p>
          <a:p>
            <a:r>
              <a:rPr lang="en-US" dirty="0"/>
              <a:t>An important thing to note is that all </a:t>
            </a:r>
            <a:r>
              <a:rPr lang="en-US" dirty="0" err="1"/>
              <a:t>tidyverse</a:t>
            </a:r>
            <a:r>
              <a:rPr lang="en-US" dirty="0"/>
              <a:t> functions return a modified object, they don’t modify the original object. </a:t>
            </a:r>
          </a:p>
        </p:txBody>
      </p:sp>
      <p:sp>
        <p:nvSpPr>
          <p:cNvPr id="4" name="Slide Number Placeholder 3"/>
          <p:cNvSpPr>
            <a:spLocks noGrp="1"/>
          </p:cNvSpPr>
          <p:nvPr>
            <p:ph type="sldNum" sz="quarter" idx="5"/>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35202428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use mutate to create new columns. These are actually calculated columns that can be based on values in other columns. For example, if you have a demographics table with a date of birth, you can use mutate to create a new column with the age as of today. Mutate takes as its first argument a data frame – this should start to sound familiar, and we’ll make a point about this shortly – and it also takes an expression formed like column name = some expression. So you could say mutate demographics, age = today – dob.</a:t>
            </a:r>
          </a:p>
          <a:p>
            <a:endParaRPr lang="en-US" dirty="0"/>
          </a:p>
          <a:p>
            <a:r>
              <a:rPr lang="en-US" dirty="0"/>
              <a:t>*** </a:t>
            </a:r>
            <a:r>
              <a:rPr lang="en-US" dirty="0" err="1"/>
              <a:t>Tidyverse</a:t>
            </a:r>
            <a:r>
              <a:rPr lang="en-US" dirty="0"/>
              <a:t> functions such as filter, select, and mutate can be chained together into a pipeline. </a:t>
            </a:r>
          </a:p>
          <a:p>
            <a:r>
              <a:rPr lang="en-US" dirty="0"/>
              <a:t>*** You use the pipe operator, written “vertical pipe” which is this vertical dash, and greater than, to connect </a:t>
            </a:r>
            <a:r>
              <a:rPr lang="en-US" dirty="0" err="1"/>
              <a:t>tidyverse</a:t>
            </a:r>
            <a:r>
              <a:rPr lang="en-US" dirty="0"/>
              <a:t> functions. The pipe operator is often pronounced “then”</a:t>
            </a:r>
          </a:p>
          <a:p>
            <a:r>
              <a:rPr lang="en-US" dirty="0"/>
              <a:t>*** You will often see another version of this written “percent greater than percent”. This is the original pipe operator, and they work almost exactly the same, but the new pipe operator is preferred now.</a:t>
            </a:r>
          </a:p>
          <a:p>
            <a:endParaRPr lang="en-US" dirty="0"/>
          </a:p>
          <a:p>
            <a:r>
              <a:rPr lang="en-US" dirty="0"/>
              <a:t>So this pipeline reads,</a:t>
            </a:r>
          </a:p>
          <a:p>
            <a:r>
              <a:rPr lang="en-US" dirty="0"/>
              <a:t>Data, then filter for some condition, then select these columns, then mutate such that new new column equals this expression, and so on. This is fairly easy to follow and is one of the reasons that the </a:t>
            </a:r>
            <a:r>
              <a:rPr lang="en-US" dirty="0" err="1"/>
              <a:t>tidyverse</a:t>
            </a:r>
            <a:r>
              <a:rPr lang="en-US" dirty="0"/>
              <a:t> is so popular.</a:t>
            </a:r>
          </a:p>
        </p:txBody>
      </p:sp>
      <p:sp>
        <p:nvSpPr>
          <p:cNvPr id="4" name="Slide Number Placeholder 3"/>
          <p:cNvSpPr>
            <a:spLocks noGrp="1"/>
          </p:cNvSpPr>
          <p:nvPr>
            <p:ph type="sldNum" sz="quarter" idx="5"/>
          </p:nvPr>
        </p:nvSpPr>
        <p:spPr/>
        <p:txBody>
          <a:bodyPr/>
          <a:lstStyle/>
          <a:p>
            <a:fld id="{0A193586-FEB5-7C43-8F44-7EFAE4EECA28}" type="slidenum">
              <a:rPr lang="en-US" smtClean="0"/>
              <a:t>6</a:t>
            </a:fld>
            <a:endParaRPr lang="en-US"/>
          </a:p>
        </p:txBody>
      </p:sp>
    </p:spTree>
    <p:extLst>
      <p:ext uri="{BB962C8B-B14F-4D97-AF65-F5344CB8AC3E}">
        <p14:creationId xmlns:p14="http://schemas.microsoft.com/office/powerpoint/2010/main" val="32931657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a:t>How does the pipe work? </a:t>
            </a:r>
          </a:p>
          <a:p>
            <a:endParaRPr lang="en-US" i="0" baseline="0" dirty="0"/>
          </a:p>
          <a:p>
            <a:r>
              <a:rPr lang="en-US" i="0" baseline="0" dirty="0"/>
              <a:t>The pipe operator takes the object on its left - here the </a:t>
            </a:r>
            <a:r>
              <a:rPr lang="en-US" i="0" baseline="0" dirty="0" err="1"/>
              <a:t>redcart</a:t>
            </a:r>
            <a:r>
              <a:rPr lang="en-US" i="0" baseline="0" dirty="0"/>
              <a:t> data frame - and ** plugs it as the first argument of the function on its right - here as the first argument to the filter function. Remember that all the </a:t>
            </a:r>
            <a:r>
              <a:rPr lang="en-US" i="0" baseline="0" dirty="0" err="1"/>
              <a:t>tidyverse</a:t>
            </a:r>
            <a:r>
              <a:rPr lang="en-US" i="0" baseline="0" dirty="0"/>
              <a:t> functions have a data frame as its first argument and return a data frame? That’s why. So you can pass a data frame through the pipeline, plugging the output after each step as the input of the next.</a:t>
            </a:r>
          </a:p>
          <a:p>
            <a:endParaRPr lang="en-US" i="0" baseline="0" dirty="0"/>
          </a:p>
          <a:p>
            <a:r>
              <a:rPr lang="en-US" i="0" baseline="0" dirty="0"/>
              <a:t>So if you look at the two lines of code here – a filter </a:t>
            </a:r>
            <a:r>
              <a:rPr lang="en-US" i="0" baseline="0" dirty="0" err="1"/>
              <a:t>redcart</a:t>
            </a:r>
            <a:r>
              <a:rPr lang="en-US" i="0" baseline="0" dirty="0"/>
              <a:t>, structure == repeating – this is equivalent to </a:t>
            </a:r>
            <a:r>
              <a:rPr lang="en-US" i="0" baseline="0" dirty="0" err="1"/>
              <a:t>redcart</a:t>
            </a:r>
            <a:r>
              <a:rPr lang="en-US" i="0" baseline="0" dirty="0"/>
              <a:t>, then filter structure == repeating.</a:t>
            </a:r>
          </a:p>
        </p:txBody>
      </p:sp>
      <p:sp>
        <p:nvSpPr>
          <p:cNvPr id="4" name="Slide Number Placeholder 3"/>
          <p:cNvSpPr>
            <a:spLocks noGrp="1"/>
          </p:cNvSpPr>
          <p:nvPr>
            <p:ph type="sldNum" sz="quarter" idx="10"/>
          </p:nvPr>
        </p:nvSpPr>
        <p:spPr/>
        <p:txBody>
          <a:bodyPr/>
          <a:lstStyle/>
          <a:p>
            <a:fld id="{0A193586-FEB5-7C43-8F44-7EFAE4EECA28}" type="slidenum">
              <a:rPr lang="en-US" smtClean="0"/>
              <a:t>7</a:t>
            </a:fld>
            <a:endParaRPr lang="en-US"/>
          </a:p>
        </p:txBody>
      </p:sp>
    </p:spTree>
    <p:extLst>
      <p:ext uri="{BB962C8B-B14F-4D97-AF65-F5344CB8AC3E}">
        <p14:creationId xmlns:p14="http://schemas.microsoft.com/office/powerpoint/2010/main" val="2865881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712081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 ggplot2 package is </a:t>
            </a:r>
            <a:r>
              <a:rPr lang="en-US" i="0" baseline="0" dirty="0"/>
              <a:t>part of the </a:t>
            </a:r>
            <a:r>
              <a:rPr lang="en-US" i="0" baseline="0" dirty="0" err="1"/>
              <a:t>tidyverse</a:t>
            </a:r>
            <a:r>
              <a:rPr lang="en-US" i="0" baseline="0" dirty="0"/>
              <a:t> and it extends the idea that you can build things piece by piece to building plots.</a:t>
            </a:r>
            <a:endParaRPr lang="en-US" b="0" i="0" baseline="0" dirty="0"/>
          </a:p>
        </p:txBody>
      </p:sp>
      <p:sp>
        <p:nvSpPr>
          <p:cNvPr id="4" name="Slide Number Placeholder 3"/>
          <p:cNvSpPr>
            <a:spLocks noGrp="1"/>
          </p:cNvSpPr>
          <p:nvPr>
            <p:ph type="sldNum" sz="quarter" idx="5"/>
          </p:nvPr>
        </p:nvSpPr>
        <p:spPr/>
        <p:txBody>
          <a:bodyPr/>
          <a:lstStyle/>
          <a:p>
            <a:fld id="{0A193586-FEB5-7C43-8F44-7EFAE4EECA28}" type="slidenum">
              <a:rPr lang="en-US" smtClean="0"/>
              <a:t>9</a:t>
            </a:fld>
            <a:endParaRPr lang="en-US"/>
          </a:p>
        </p:txBody>
      </p:sp>
    </p:spTree>
    <p:extLst>
      <p:ext uri="{BB962C8B-B14F-4D97-AF65-F5344CB8AC3E}">
        <p14:creationId xmlns:p14="http://schemas.microsoft.com/office/powerpoint/2010/main" val="1141465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Your_Turn_no_timer">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22282648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7"/>
            <a:ext cx="9720072" cy="751878"/>
          </a:xfrm>
        </p:spPr>
        <p:txBody>
          <a:bodyPr/>
          <a:lstStyle/>
          <a:p>
            <a:r>
              <a:rPr lang="en-US" dirty="0"/>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1498152"/>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1498152"/>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79501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1656272"/>
            <a:ext cx="9720073" cy="4653088"/>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6/7/24</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Lst>
  <p:txStyles>
    <p:titleStyle>
      <a:lvl1pPr algn="ctr" defTabSz="914400" rtl="0" eaLnBrk="1" latinLnBrk="0" hangingPunct="1">
        <a:lnSpc>
          <a:spcPct val="80000"/>
        </a:lnSpc>
        <a:spcBef>
          <a:spcPct val="0"/>
        </a:spcBef>
        <a:buNone/>
        <a:defRPr sz="4400" kern="1200" cap="none" spc="100" baseline="0">
          <a:solidFill>
            <a:schemeClr val="tx1">
              <a:lumMod val="95000"/>
              <a:lumOff val="5000"/>
            </a:schemeClr>
          </a:solidFill>
          <a:latin typeface="+mn-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30.tiff"/><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image" Target="../media/image29.tiff"/><Relationship Id="rId5" Type="http://schemas.openxmlformats.org/officeDocument/2006/relationships/image" Target="../media/image28.tiff"/><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33.tiff"/><Relationship Id="rId7" Type="http://schemas.openxmlformats.org/officeDocument/2006/relationships/image" Target="../media/image37.tiff"/><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image" Target="../media/image36.tiff"/><Relationship Id="rId5" Type="http://schemas.openxmlformats.org/officeDocument/2006/relationships/image" Target="../media/image35.tiff"/><Relationship Id="rId4" Type="http://schemas.openxmlformats.org/officeDocument/2006/relationships/image" Target="../media/image34.tiff"/></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5400" b="1" dirty="0"/>
              <a:t>Transform </a:t>
            </a:r>
            <a:r>
              <a:rPr lang="en-US" sz="5400" b="1"/>
              <a:t>and Visualize</a:t>
            </a:r>
            <a:endParaRPr lang="en-US" sz="5400" b="1" dirty="0"/>
          </a:p>
        </p:txBody>
      </p:sp>
      <p:sp>
        <p:nvSpPr>
          <p:cNvPr id="3" name="Subtitle 2"/>
          <p:cNvSpPr>
            <a:spLocks noGrp="1"/>
          </p:cNvSpPr>
          <p:nvPr>
            <p:ph type="subTitle" idx="1"/>
          </p:nvPr>
        </p:nvSpPr>
        <p:spPr>
          <a:xfrm>
            <a:off x="8529917" y="4804013"/>
            <a:ext cx="3868272" cy="1673756"/>
          </a:xfrm>
        </p:spPr>
        <p:txBody>
          <a:bodyPr>
            <a:normAutofit/>
          </a:bodyPr>
          <a:lstStyle/>
          <a:p>
            <a:r>
              <a:rPr lang="en-US" sz="2800" dirty="0" err="1"/>
              <a:t>REDCap</a:t>
            </a:r>
            <a:r>
              <a:rPr lang="en-US" sz="2800" dirty="0"/>
              <a:t> + R Workshop</a:t>
            </a:r>
          </a:p>
          <a:p>
            <a:r>
              <a:rPr lang="en-US" sz="2800" dirty="0"/>
              <a:t>R/Medicine 2024</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To make </a:t>
            </a:r>
            <a:r>
              <a:rPr lang="en-US" b="1" dirty="0"/>
              <a:t>any</a:t>
            </a:r>
            <a:r>
              <a:rPr lang="en-US" dirty="0"/>
              <a:t> kind of plot:</a:t>
            </a:r>
          </a:p>
        </p:txBody>
      </p:sp>
      <p:grpSp>
        <p:nvGrpSpPr>
          <p:cNvPr id="4" name="Group 3"/>
          <p:cNvGrpSpPr/>
          <p:nvPr/>
        </p:nvGrpSpPr>
        <p:grpSpPr>
          <a:xfrm>
            <a:off x="1082486" y="3200400"/>
            <a:ext cx="9856737" cy="1241527"/>
            <a:chOff x="2080825" y="3162925"/>
            <a:chExt cx="8090002" cy="655320"/>
          </a:xfrm>
        </p:grpSpPr>
        <p:sp>
          <p:nvSpPr>
            <p:cNvPr id="5" name="Rectangle 4"/>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sp>
        <p:nvSpPr>
          <p:cNvPr id="15" name="TextBox 14"/>
          <p:cNvSpPr txBox="1"/>
          <p:nvPr/>
        </p:nvSpPr>
        <p:spPr>
          <a:xfrm>
            <a:off x="7061201" y="4912901"/>
            <a:ext cx="3683000" cy="954107"/>
          </a:xfrm>
          <a:prstGeom prst="rect">
            <a:avLst/>
          </a:prstGeom>
          <a:noFill/>
        </p:spPr>
        <p:txBody>
          <a:bodyPr wrap="square" rtlCol="0" anchor="ctr">
            <a:spAutoFit/>
          </a:bodyPr>
          <a:lstStyle/>
          <a:p>
            <a:pPr algn="ctr"/>
            <a:r>
              <a:rPr lang="en-US" sz="2800" dirty="0">
                <a:solidFill>
                  <a:schemeClr val="bg1"/>
                </a:solidFill>
              </a:rPr>
              <a:t>3. Write aesthetic </a:t>
            </a:r>
            <a:r>
              <a:rPr lang="en-US" sz="2800" b="1" dirty="0">
                <a:solidFill>
                  <a:schemeClr val="bg1"/>
                </a:solidFill>
              </a:rPr>
              <a:t>mappings</a:t>
            </a:r>
            <a:endParaRPr lang="en-US" sz="2800" dirty="0">
              <a:solidFill>
                <a:schemeClr val="bg1"/>
              </a:solidFill>
              <a:latin typeface="Monaco" charset="0"/>
              <a:ea typeface="Monaco" charset="0"/>
              <a:cs typeface="Monaco" charset="0"/>
            </a:endParaRPr>
          </a:p>
        </p:txBody>
      </p:sp>
      <p:sp>
        <p:nvSpPr>
          <p:cNvPr id="3" name="Title 1">
            <a:extLst>
              <a:ext uri="{FF2B5EF4-FFF2-40B4-BE49-F238E27FC236}">
                <a16:creationId xmlns:a16="http://schemas.microsoft.com/office/drawing/2014/main" id="{CEA5A752-899A-ABE7-F072-6B4470085CAD}"/>
              </a:ext>
            </a:extLst>
          </p:cNvPr>
          <p:cNvSpPr txBox="1">
            <a:spLocks/>
          </p:cNvSpPr>
          <p:nvPr/>
        </p:nvSpPr>
        <p:spPr>
          <a:xfrm>
            <a:off x="1024128" y="5543599"/>
            <a:ext cx="9720072" cy="646818"/>
          </a:xfrm>
          <a:prstGeom prst="rect">
            <a:avLst/>
          </a:prstGeom>
        </p:spPr>
        <p:txBody>
          <a:bodyPr vert="horz" lIns="91440" tIns="45720" rIns="91440" bIns="45720" rtlCol="0" anchor="ctr">
            <a:normAutofit fontScale="90000" lnSpcReduction="10000"/>
          </a:bodyPr>
          <a:lstStyle>
            <a:lvl1pPr algn="ctr" defTabSz="914400" rtl="0" eaLnBrk="1" latinLnBrk="0" hangingPunct="1">
              <a:lnSpc>
                <a:spcPct val="80000"/>
              </a:lnSpc>
              <a:spcBef>
                <a:spcPct val="0"/>
              </a:spcBef>
              <a:buNone/>
              <a:defRPr sz="5000" kern="1200" cap="none" spc="100" baseline="0">
                <a:solidFill>
                  <a:schemeClr val="tx1">
                    <a:lumMod val="95000"/>
                    <a:lumOff val="5000"/>
                  </a:schemeClr>
                </a:solidFill>
                <a:latin typeface="+mn-lt"/>
                <a:ea typeface="+mj-ea"/>
                <a:cs typeface="+mj-cs"/>
              </a:defRPr>
            </a:lvl1pPr>
          </a:lstStyle>
          <a:p>
            <a:r>
              <a:rPr lang="en-US" b="1" dirty="0"/>
              <a:t>Use the </a:t>
            </a:r>
            <a:r>
              <a:rPr lang="en-US" b="1" dirty="0" err="1"/>
              <a:t>ggplot</a:t>
            </a:r>
            <a:r>
              <a:rPr lang="en-US" b="1" dirty="0"/>
              <a:t> template!</a:t>
            </a:r>
          </a:p>
        </p:txBody>
      </p:sp>
    </p:spTree>
    <p:extLst>
      <p:ext uri="{BB962C8B-B14F-4D97-AF65-F5344CB8AC3E}">
        <p14:creationId xmlns:p14="http://schemas.microsoft.com/office/powerpoint/2010/main" val="4938114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To make </a:t>
            </a:r>
            <a:r>
              <a:rPr lang="en-US" b="1" dirty="0"/>
              <a:t>any</a:t>
            </a:r>
            <a:r>
              <a:rPr lang="en-US" dirty="0"/>
              <a:t> kind of graph:</a:t>
            </a:r>
          </a:p>
        </p:txBody>
      </p:sp>
      <p:grpSp>
        <p:nvGrpSpPr>
          <p:cNvPr id="4" name="Group 3"/>
          <p:cNvGrpSpPr/>
          <p:nvPr/>
        </p:nvGrpSpPr>
        <p:grpSpPr>
          <a:xfrm>
            <a:off x="1082486" y="3200400"/>
            <a:ext cx="9856737" cy="1241527"/>
            <a:chOff x="2080825" y="3162925"/>
            <a:chExt cx="8090002" cy="655320"/>
          </a:xfrm>
        </p:grpSpPr>
        <p:sp>
          <p:nvSpPr>
            <p:cNvPr id="5" name="Rectangle 4"/>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grpSp>
        <p:nvGrpSpPr>
          <p:cNvPr id="7" name="Group 6"/>
          <p:cNvGrpSpPr/>
          <p:nvPr/>
        </p:nvGrpSpPr>
        <p:grpSpPr>
          <a:xfrm>
            <a:off x="4054908" y="1623959"/>
            <a:ext cx="2856879" cy="1508105"/>
            <a:chOff x="896764" y="1596230"/>
            <a:chExt cx="2365216" cy="1508105"/>
          </a:xfrm>
        </p:grpSpPr>
        <p:sp>
          <p:nvSpPr>
            <p:cNvPr id="8" name="Rounded Rectangular Callout 7"/>
            <p:cNvSpPr/>
            <p:nvPr/>
          </p:nvSpPr>
          <p:spPr>
            <a:xfrm>
              <a:off x="896764" y="1732048"/>
              <a:ext cx="2365216" cy="1246648"/>
            </a:xfrm>
            <a:prstGeom prst="wedgeRoundRectCallout">
              <a:avLst>
                <a:gd name="adj1" fmla="val -6901"/>
                <a:gd name="adj2" fmla="val 80824"/>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9" name="TextBox 8"/>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1. Pick a “tidy”</a:t>
              </a:r>
            </a:p>
            <a:p>
              <a:pPr algn="ctr"/>
              <a:r>
                <a:rPr lang="en-US" sz="2800" b="1" dirty="0">
                  <a:solidFill>
                    <a:schemeClr val="bg1"/>
                  </a:solidFill>
                </a:rPr>
                <a:t>data</a:t>
              </a:r>
              <a:r>
                <a:rPr lang="en-US" sz="2800" dirty="0">
                  <a:solidFill>
                    <a:schemeClr val="bg1"/>
                  </a:solidFill>
                </a:rPr>
                <a:t> frame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0" name="Group 9"/>
          <p:cNvGrpSpPr/>
          <p:nvPr/>
        </p:nvGrpSpPr>
        <p:grpSpPr>
          <a:xfrm>
            <a:off x="2166843" y="4635902"/>
            <a:ext cx="3082490" cy="1508105"/>
            <a:chOff x="896764" y="1596230"/>
            <a:chExt cx="2365216" cy="1508105"/>
          </a:xfrm>
        </p:grpSpPr>
        <p:sp>
          <p:nvSpPr>
            <p:cNvPr id="11" name="Rounded Rectangular Callout 10"/>
            <p:cNvSpPr/>
            <p:nvPr/>
          </p:nvSpPr>
          <p:spPr>
            <a:xfrm>
              <a:off x="896764" y="1732048"/>
              <a:ext cx="2365216" cy="1246648"/>
            </a:xfrm>
            <a:prstGeom prst="wedgeRoundRectCallout">
              <a:avLst>
                <a:gd name="adj1" fmla="val -713"/>
                <a:gd name="adj2" fmla="val -95756"/>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TextBox 11"/>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2. Pick a “</a:t>
              </a:r>
              <a:r>
                <a:rPr lang="en-US" sz="2800" b="1" dirty="0" err="1">
                  <a:solidFill>
                    <a:schemeClr val="bg1"/>
                  </a:solidFill>
                </a:rPr>
                <a:t>geom</a:t>
              </a:r>
              <a:r>
                <a:rPr lang="en-US" sz="2800" dirty="0">
                  <a:solidFill>
                    <a:schemeClr val="bg1"/>
                  </a:solidFill>
                </a:rPr>
                <a:t>”</a:t>
              </a:r>
              <a:r>
                <a:rPr lang="en-US" sz="2800" b="1" dirty="0">
                  <a:solidFill>
                    <a:schemeClr val="bg1"/>
                  </a:solidFill>
                </a:rPr>
                <a:t> </a:t>
              </a:r>
              <a:r>
                <a:rPr lang="en-US" sz="2800" dirty="0">
                  <a:solidFill>
                    <a:schemeClr val="bg1"/>
                  </a:solidFill>
                </a:rPr>
                <a:t>function</a:t>
              </a:r>
              <a:endParaRPr lang="en-US" sz="2800"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3" name="Group 12"/>
          <p:cNvGrpSpPr/>
          <p:nvPr/>
        </p:nvGrpSpPr>
        <p:grpSpPr>
          <a:xfrm>
            <a:off x="7061201" y="4771720"/>
            <a:ext cx="3683000" cy="1246648"/>
            <a:chOff x="896764" y="1732048"/>
            <a:chExt cx="2365216" cy="1246648"/>
          </a:xfrm>
        </p:grpSpPr>
        <p:sp>
          <p:nvSpPr>
            <p:cNvPr id="14" name="Rounded Rectangular Callout 13"/>
            <p:cNvSpPr/>
            <p:nvPr/>
          </p:nvSpPr>
          <p:spPr>
            <a:xfrm>
              <a:off x="896764" y="1732048"/>
              <a:ext cx="2365216" cy="1246648"/>
            </a:xfrm>
            <a:prstGeom prst="wedgeRoundRectCallout">
              <a:avLst>
                <a:gd name="adj1" fmla="val 1986"/>
                <a:gd name="adj2" fmla="val -9655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TextBox 14"/>
            <p:cNvSpPr txBox="1"/>
            <p:nvPr/>
          </p:nvSpPr>
          <p:spPr>
            <a:xfrm>
              <a:off x="896764" y="1873229"/>
              <a:ext cx="2365216" cy="954107"/>
            </a:xfrm>
            <a:prstGeom prst="rect">
              <a:avLst/>
            </a:prstGeom>
            <a:noFill/>
          </p:spPr>
          <p:txBody>
            <a:bodyPr wrap="square" rtlCol="0" anchor="ctr">
              <a:spAutoFit/>
            </a:bodyPr>
            <a:lstStyle/>
            <a:p>
              <a:pPr algn="ctr"/>
              <a:r>
                <a:rPr lang="en-US" sz="2800" dirty="0">
                  <a:solidFill>
                    <a:schemeClr val="bg1"/>
                  </a:solidFill>
                </a:rPr>
                <a:t>3. Write aesthetic </a:t>
              </a:r>
              <a:r>
                <a:rPr lang="en-US" sz="2800" b="1" dirty="0">
                  <a:solidFill>
                    <a:schemeClr val="bg1"/>
                  </a:solidFill>
                </a:rPr>
                <a:t>mappings</a:t>
              </a:r>
              <a:endParaRPr lang="en-US" sz="2800" dirty="0">
                <a:solidFill>
                  <a:schemeClr val="bg1"/>
                </a:solidFill>
                <a:latin typeface="Monaco" charset="0"/>
                <a:ea typeface="Monaco" charset="0"/>
                <a:cs typeface="Monaco" charset="0"/>
              </a:endParaRPr>
            </a:p>
          </p:txBody>
        </p:sp>
      </p:grpSp>
    </p:spTree>
    <p:extLst>
      <p:ext uri="{BB962C8B-B14F-4D97-AF65-F5344CB8AC3E}">
        <p14:creationId xmlns:p14="http://schemas.microsoft.com/office/powerpoint/2010/main" val="2275630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D6AD50-91AF-B04F-8504-007D598B0E08}"/>
              </a:ext>
            </a:extLst>
          </p:cNvPr>
          <p:cNvPicPr>
            <a:picLocks noChangeAspect="1"/>
          </p:cNvPicPr>
          <p:nvPr/>
        </p:nvPicPr>
        <p:blipFill>
          <a:blip r:embed="rId3"/>
          <a:stretch>
            <a:fillRect/>
          </a:stretch>
        </p:blipFill>
        <p:spPr>
          <a:xfrm>
            <a:off x="486902" y="2941998"/>
            <a:ext cx="4563412" cy="2029968"/>
          </a:xfrm>
          <a:prstGeom prst="rect">
            <a:avLst/>
          </a:prstGeom>
        </p:spPr>
      </p:pic>
      <p:sp>
        <p:nvSpPr>
          <p:cNvPr id="8" name="TextBox 7">
            <a:extLst>
              <a:ext uri="{FF2B5EF4-FFF2-40B4-BE49-F238E27FC236}">
                <a16:creationId xmlns:a16="http://schemas.microsoft.com/office/drawing/2014/main" id="{DA623F16-B6A2-564C-963D-4A6739B81FCB}"/>
              </a:ext>
            </a:extLst>
          </p:cNvPr>
          <p:cNvSpPr txBox="1"/>
          <p:nvPr/>
        </p:nvSpPr>
        <p:spPr>
          <a:xfrm>
            <a:off x="5369694" y="2288217"/>
            <a:ext cx="6367877" cy="2554545"/>
          </a:xfrm>
          <a:prstGeom prst="rect">
            <a:avLst/>
          </a:prstGeom>
          <a:noFill/>
        </p:spPr>
        <p:txBody>
          <a:bodyPr wrap="square" rtlCol="0">
            <a:spAutoFit/>
          </a:bodyPr>
          <a:lstStyle/>
          <a:p>
            <a:r>
              <a:rPr lang="en-US" sz="3200" dirty="0"/>
              <a:t>A data set is </a:t>
            </a:r>
            <a:r>
              <a:rPr lang="en-US" sz="3200" b="1" dirty="0"/>
              <a:t>tidy</a:t>
            </a:r>
            <a:r>
              <a:rPr lang="en-US" sz="3200" dirty="0"/>
              <a:t> if:</a:t>
            </a:r>
          </a:p>
          <a:p>
            <a:endParaRPr lang="en-US" sz="3200" dirty="0"/>
          </a:p>
          <a:p>
            <a:pPr marL="342900" indent="-342900">
              <a:buAutoNum type="arabicPeriod"/>
            </a:pPr>
            <a:r>
              <a:rPr lang="en-US" sz="3200" dirty="0"/>
              <a:t>Each </a:t>
            </a:r>
            <a:r>
              <a:rPr lang="en-US" sz="3200" b="1" dirty="0">
                <a:solidFill>
                  <a:schemeClr val="accent2"/>
                </a:solidFill>
              </a:rPr>
              <a:t>variable</a:t>
            </a:r>
            <a:r>
              <a:rPr lang="en-US" sz="3200" dirty="0"/>
              <a:t> is in its own </a:t>
            </a:r>
            <a:r>
              <a:rPr lang="en-US" sz="3200" b="1" dirty="0">
                <a:solidFill>
                  <a:schemeClr val="accent2"/>
                </a:solidFill>
              </a:rPr>
              <a:t>column</a:t>
            </a:r>
            <a:endParaRPr lang="en-US" sz="3200" dirty="0">
              <a:solidFill>
                <a:schemeClr val="accent2"/>
              </a:solidFill>
            </a:endParaRPr>
          </a:p>
          <a:p>
            <a:pPr marL="342900" indent="-342900">
              <a:buAutoNum type="arabicPeriod"/>
            </a:pPr>
            <a:r>
              <a:rPr lang="en-US" sz="3200" dirty="0"/>
              <a:t>Each </a:t>
            </a:r>
            <a:r>
              <a:rPr lang="en-US" sz="3200" b="1" dirty="0">
                <a:solidFill>
                  <a:srgbClr val="92D050"/>
                </a:solidFill>
              </a:rPr>
              <a:t>observation</a:t>
            </a:r>
            <a:r>
              <a:rPr lang="en-US" sz="3200" dirty="0"/>
              <a:t> is in its own </a:t>
            </a:r>
            <a:r>
              <a:rPr lang="en-US" sz="3200" b="1" dirty="0">
                <a:solidFill>
                  <a:srgbClr val="92D050"/>
                </a:solidFill>
              </a:rPr>
              <a:t>row</a:t>
            </a:r>
            <a:endParaRPr lang="en-US" sz="3200" dirty="0">
              <a:solidFill>
                <a:srgbClr val="92D050"/>
              </a:solidFill>
            </a:endParaRPr>
          </a:p>
          <a:p>
            <a:pPr marL="342900" indent="-342900">
              <a:buAutoNum type="arabicPeriod"/>
            </a:pPr>
            <a:r>
              <a:rPr lang="en-US" sz="3200" dirty="0"/>
              <a:t>Each </a:t>
            </a:r>
            <a:r>
              <a:rPr lang="en-US" sz="3200" b="1" dirty="0">
                <a:solidFill>
                  <a:srgbClr val="FFC000"/>
                </a:solidFill>
              </a:rPr>
              <a:t>value</a:t>
            </a:r>
            <a:r>
              <a:rPr lang="en-US" sz="3200" b="1" dirty="0"/>
              <a:t> </a:t>
            </a:r>
            <a:r>
              <a:rPr lang="en-US" sz="3200" dirty="0"/>
              <a:t>is in its own </a:t>
            </a:r>
            <a:r>
              <a:rPr lang="en-US" sz="3200" b="1" dirty="0">
                <a:solidFill>
                  <a:srgbClr val="FFC000"/>
                </a:solidFill>
              </a:rPr>
              <a:t>cell</a:t>
            </a:r>
            <a:endParaRPr lang="en-US" sz="3200" dirty="0">
              <a:solidFill>
                <a:srgbClr val="FFC000"/>
              </a:solidFill>
            </a:endParaRPr>
          </a:p>
        </p:txBody>
      </p:sp>
      <p:pic>
        <p:nvPicPr>
          <p:cNvPr id="6" name="Picture 5">
            <a:extLst>
              <a:ext uri="{FF2B5EF4-FFF2-40B4-BE49-F238E27FC236}">
                <a16:creationId xmlns:a16="http://schemas.microsoft.com/office/drawing/2014/main" id="{911F9BDD-5EAD-5140-BDF9-E5419CEB3143}"/>
              </a:ext>
            </a:extLst>
          </p:cNvPr>
          <p:cNvPicPr>
            <a:picLocks noChangeAspect="1"/>
          </p:cNvPicPr>
          <p:nvPr/>
        </p:nvPicPr>
        <p:blipFill>
          <a:blip r:embed="rId4"/>
          <a:stretch>
            <a:fillRect/>
          </a:stretch>
        </p:blipFill>
        <p:spPr>
          <a:xfrm>
            <a:off x="-101160" y="3270620"/>
            <a:ext cx="5730240" cy="1697212"/>
          </a:xfrm>
          <a:prstGeom prst="rect">
            <a:avLst/>
          </a:prstGeom>
        </p:spPr>
      </p:pic>
      <p:pic>
        <p:nvPicPr>
          <p:cNvPr id="7" name="Picture 6">
            <a:extLst>
              <a:ext uri="{FF2B5EF4-FFF2-40B4-BE49-F238E27FC236}">
                <a16:creationId xmlns:a16="http://schemas.microsoft.com/office/drawing/2014/main" id="{4315297B-085D-504C-9F6B-FE648B869864}"/>
              </a:ext>
            </a:extLst>
          </p:cNvPr>
          <p:cNvPicPr>
            <a:picLocks noChangeAspect="1"/>
          </p:cNvPicPr>
          <p:nvPr/>
        </p:nvPicPr>
        <p:blipFill rotWithShape="1">
          <a:blip r:embed="rId5"/>
          <a:srcRect t="18386"/>
          <a:stretch/>
        </p:blipFill>
        <p:spPr>
          <a:xfrm>
            <a:off x="486902" y="3270620"/>
            <a:ext cx="4548958" cy="1697212"/>
          </a:xfrm>
          <a:prstGeom prst="rect">
            <a:avLst/>
          </a:prstGeom>
        </p:spPr>
      </p:pic>
      <p:sp>
        <p:nvSpPr>
          <p:cNvPr id="2" name="Title 1">
            <a:extLst>
              <a:ext uri="{FF2B5EF4-FFF2-40B4-BE49-F238E27FC236}">
                <a16:creationId xmlns:a16="http://schemas.microsoft.com/office/drawing/2014/main" id="{803F253B-B1B2-694F-98D4-30118CE0451E}"/>
              </a:ext>
            </a:extLst>
          </p:cNvPr>
          <p:cNvSpPr>
            <a:spLocks noGrp="1"/>
          </p:cNvSpPr>
          <p:nvPr>
            <p:ph type="title"/>
          </p:nvPr>
        </p:nvSpPr>
        <p:spPr/>
        <p:txBody>
          <a:bodyPr>
            <a:normAutofit/>
          </a:bodyPr>
          <a:lstStyle/>
          <a:p>
            <a:r>
              <a:rPr lang="en-US" dirty="0"/>
              <a:t>1. Pick a “Tidy” Data Frame</a:t>
            </a:r>
          </a:p>
        </p:txBody>
      </p:sp>
      <p:sp>
        <p:nvSpPr>
          <p:cNvPr id="5" name="TextBox 4">
            <a:extLst>
              <a:ext uri="{FF2B5EF4-FFF2-40B4-BE49-F238E27FC236}">
                <a16:creationId xmlns:a16="http://schemas.microsoft.com/office/drawing/2014/main" id="{8B9EE787-05C3-BA4D-A790-C6EA3B853815}"/>
              </a:ext>
            </a:extLst>
          </p:cNvPr>
          <p:cNvSpPr txBox="1"/>
          <p:nvPr/>
        </p:nvSpPr>
        <p:spPr>
          <a:xfrm>
            <a:off x="7489371" y="6272784"/>
            <a:ext cx="4032069" cy="369332"/>
          </a:xfrm>
          <a:prstGeom prst="rect">
            <a:avLst/>
          </a:prstGeom>
          <a:noFill/>
        </p:spPr>
        <p:txBody>
          <a:bodyPr wrap="square" rtlCol="0">
            <a:spAutoFit/>
          </a:bodyPr>
          <a:lstStyle/>
          <a:p>
            <a:r>
              <a:rPr lang="en-US" dirty="0"/>
              <a:t>Wickham H. </a:t>
            </a:r>
            <a:r>
              <a:rPr lang="en-US" b="1" dirty="0"/>
              <a:t>Tidy Data</a:t>
            </a:r>
            <a:r>
              <a:rPr lang="en-US" dirty="0"/>
              <a:t>. </a:t>
            </a:r>
            <a:r>
              <a:rPr lang="en-US" i="1" dirty="0"/>
              <a:t>J Stat Soft</a:t>
            </a:r>
            <a:r>
              <a:rPr lang="en-US" dirty="0"/>
              <a:t> 2014.</a:t>
            </a:r>
          </a:p>
        </p:txBody>
      </p:sp>
    </p:spTree>
    <p:extLst>
      <p:ext uri="{BB962C8B-B14F-4D97-AF65-F5344CB8AC3E}">
        <p14:creationId xmlns:p14="http://schemas.microsoft.com/office/powerpoint/2010/main" val="40415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082486" y="3200400"/>
            <a:ext cx="9856737" cy="1241527"/>
            <a:chOff x="2080825" y="3162925"/>
            <a:chExt cx="8090002" cy="655320"/>
          </a:xfrm>
        </p:grpSpPr>
        <p:sp>
          <p:nvSpPr>
            <p:cNvPr id="5" name="Rectangle 4"/>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sp>
        <p:nvSpPr>
          <p:cNvPr id="8" name="Rounded Rectangular Callout 7"/>
          <p:cNvSpPr/>
          <p:nvPr/>
        </p:nvSpPr>
        <p:spPr>
          <a:xfrm>
            <a:off x="4054908" y="1759777"/>
            <a:ext cx="2856879" cy="1246648"/>
          </a:xfrm>
          <a:prstGeom prst="wedgeRoundRectCallout">
            <a:avLst>
              <a:gd name="adj1" fmla="val -5093"/>
              <a:gd name="adj2" fmla="val 80410"/>
              <a:gd name="adj3" fmla="val 16667"/>
            </a:avLst>
          </a:prstGeom>
          <a:solidFill>
            <a:schemeClr val="bg2">
              <a:lumMod val="9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9" name="TextBox 8"/>
          <p:cNvSpPr txBox="1"/>
          <p:nvPr/>
        </p:nvSpPr>
        <p:spPr>
          <a:xfrm>
            <a:off x="4054908" y="1623959"/>
            <a:ext cx="2856879" cy="1508105"/>
          </a:xfrm>
          <a:prstGeom prst="rect">
            <a:avLst/>
          </a:prstGeom>
          <a:noFill/>
          <a:ln>
            <a:noFill/>
          </a:ln>
        </p:spPr>
        <p:txBody>
          <a:bodyPr wrap="square" rtlCol="0" anchor="ctr">
            <a:spAutoFit/>
          </a:bodyPr>
          <a:lstStyle/>
          <a:p>
            <a:pPr algn="ctr"/>
            <a:endParaRPr lang="en-US" dirty="0">
              <a:solidFill>
                <a:schemeClr val="bg1"/>
              </a:solidFill>
            </a:endParaRPr>
          </a:p>
          <a:p>
            <a:pPr algn="ctr"/>
            <a:r>
              <a:rPr lang="en-US" sz="2800" dirty="0">
                <a:solidFill>
                  <a:schemeClr val="bg1"/>
                </a:solidFill>
              </a:rPr>
              <a:t>1. Pick a “tidy”</a:t>
            </a:r>
          </a:p>
          <a:p>
            <a:pPr algn="ctr"/>
            <a:r>
              <a:rPr lang="en-US" sz="2800" b="1" dirty="0">
                <a:solidFill>
                  <a:schemeClr val="bg1"/>
                </a:solidFill>
              </a:rPr>
              <a:t>data</a:t>
            </a:r>
            <a:r>
              <a:rPr lang="en-US" sz="2800" dirty="0">
                <a:solidFill>
                  <a:schemeClr val="bg1"/>
                </a:solidFill>
              </a:rPr>
              <a:t> frame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nvGrpSpPr>
          <p:cNvPr id="10" name="Group 9"/>
          <p:cNvGrpSpPr/>
          <p:nvPr/>
        </p:nvGrpSpPr>
        <p:grpSpPr>
          <a:xfrm>
            <a:off x="2166843" y="4635902"/>
            <a:ext cx="3082490" cy="1508105"/>
            <a:chOff x="896764" y="1596230"/>
            <a:chExt cx="2365216" cy="1508105"/>
          </a:xfrm>
        </p:grpSpPr>
        <p:sp>
          <p:nvSpPr>
            <p:cNvPr id="11" name="Rounded Rectangular Callout 10"/>
            <p:cNvSpPr/>
            <p:nvPr/>
          </p:nvSpPr>
          <p:spPr>
            <a:xfrm>
              <a:off x="896764" y="1732048"/>
              <a:ext cx="2365216" cy="1246648"/>
            </a:xfrm>
            <a:prstGeom prst="wedgeRoundRectCallout">
              <a:avLst>
                <a:gd name="adj1" fmla="val -713"/>
                <a:gd name="adj2" fmla="val -95756"/>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TextBox 11"/>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2. Pick a “</a:t>
              </a:r>
              <a:r>
                <a:rPr lang="en-US" sz="2800" b="1" dirty="0" err="1">
                  <a:solidFill>
                    <a:schemeClr val="bg1"/>
                  </a:solidFill>
                </a:rPr>
                <a:t>geom</a:t>
              </a:r>
              <a:r>
                <a:rPr lang="en-US" sz="2800" dirty="0">
                  <a:solidFill>
                    <a:schemeClr val="bg1"/>
                  </a:solidFill>
                </a:rPr>
                <a:t>”</a:t>
              </a:r>
              <a:r>
                <a:rPr lang="en-US" sz="2800" b="1" dirty="0">
                  <a:solidFill>
                    <a:schemeClr val="bg1"/>
                  </a:solidFill>
                </a:rPr>
                <a:t> </a:t>
              </a:r>
              <a:r>
                <a:rPr lang="en-US" sz="2800" dirty="0">
                  <a:solidFill>
                    <a:schemeClr val="bg1"/>
                  </a:solidFill>
                </a:rPr>
                <a:t>function</a:t>
              </a:r>
              <a:endParaRPr lang="en-US" sz="2800" dirty="0">
                <a:solidFill>
                  <a:schemeClr val="bg1"/>
                </a:solidFill>
                <a:latin typeface="Monaco" charset="0"/>
                <a:ea typeface="Monaco" charset="0"/>
                <a:cs typeface="Monaco" charset="0"/>
              </a:endParaRPr>
            </a:p>
            <a:p>
              <a:pPr algn="ctr"/>
              <a:endParaRPr lang="en-US" dirty="0">
                <a:solidFill>
                  <a:schemeClr val="bg1"/>
                </a:solidFill>
              </a:endParaRPr>
            </a:p>
          </p:txBody>
        </p:sp>
      </p:grpSp>
    </p:spTree>
    <p:extLst>
      <p:ext uri="{BB962C8B-B14F-4D97-AF65-F5344CB8AC3E}">
        <p14:creationId xmlns:p14="http://schemas.microsoft.com/office/powerpoint/2010/main" val="35393625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2. Pick a “</a:t>
            </a:r>
            <a:r>
              <a:rPr lang="en-US" dirty="0" err="1"/>
              <a:t>Geom</a:t>
            </a:r>
            <a:r>
              <a:rPr lang="en-US" dirty="0"/>
              <a:t>” Function</a:t>
            </a:r>
          </a:p>
        </p:txBody>
      </p:sp>
      <p:pic>
        <p:nvPicPr>
          <p:cNvPr id="4" name="Picture 3"/>
          <p:cNvPicPr>
            <a:picLocks noChangeAspect="1"/>
          </p:cNvPicPr>
          <p:nvPr/>
        </p:nvPicPr>
        <p:blipFill>
          <a:blip r:embed="rId3"/>
          <a:stretch>
            <a:fillRect/>
          </a:stretch>
        </p:blipFill>
        <p:spPr>
          <a:xfrm>
            <a:off x="1024128" y="2353323"/>
            <a:ext cx="829152" cy="835630"/>
          </a:xfrm>
          <a:prstGeom prst="rect">
            <a:avLst/>
          </a:prstGeom>
        </p:spPr>
      </p:pic>
      <p:pic>
        <p:nvPicPr>
          <p:cNvPr id="5" name="Picture 4"/>
          <p:cNvPicPr>
            <a:picLocks noChangeAspect="1"/>
          </p:cNvPicPr>
          <p:nvPr/>
        </p:nvPicPr>
        <p:blipFill>
          <a:blip r:embed="rId4"/>
          <a:stretch>
            <a:fillRect/>
          </a:stretch>
        </p:blipFill>
        <p:spPr>
          <a:xfrm>
            <a:off x="1024128" y="3457444"/>
            <a:ext cx="829152" cy="832391"/>
          </a:xfrm>
          <a:prstGeom prst="rect">
            <a:avLst/>
          </a:prstGeom>
        </p:spPr>
      </p:pic>
      <p:pic>
        <p:nvPicPr>
          <p:cNvPr id="6" name="Picture 5"/>
          <p:cNvPicPr>
            <a:picLocks noChangeAspect="1"/>
          </p:cNvPicPr>
          <p:nvPr/>
        </p:nvPicPr>
        <p:blipFill>
          <a:blip r:embed="rId5"/>
          <a:stretch>
            <a:fillRect/>
          </a:stretch>
        </p:blipFill>
        <p:spPr>
          <a:xfrm>
            <a:off x="1024128" y="4610205"/>
            <a:ext cx="829152" cy="843936"/>
          </a:xfrm>
          <a:prstGeom prst="rect">
            <a:avLst/>
          </a:prstGeom>
        </p:spPr>
      </p:pic>
      <p:pic>
        <p:nvPicPr>
          <p:cNvPr id="7" name="Picture 6"/>
          <p:cNvPicPr>
            <a:picLocks noChangeAspect="1"/>
          </p:cNvPicPr>
          <p:nvPr/>
        </p:nvPicPr>
        <p:blipFill>
          <a:blip r:embed="rId6"/>
          <a:stretch>
            <a:fillRect/>
          </a:stretch>
        </p:blipFill>
        <p:spPr>
          <a:xfrm>
            <a:off x="6276806" y="4610205"/>
            <a:ext cx="864611" cy="835630"/>
          </a:xfrm>
          <a:prstGeom prst="rect">
            <a:avLst/>
          </a:prstGeom>
        </p:spPr>
      </p:pic>
      <p:pic>
        <p:nvPicPr>
          <p:cNvPr id="8" name="Picture 7"/>
          <p:cNvPicPr>
            <a:picLocks noChangeAspect="1"/>
          </p:cNvPicPr>
          <p:nvPr/>
        </p:nvPicPr>
        <p:blipFill>
          <a:blip r:embed="rId7"/>
          <a:stretch>
            <a:fillRect/>
          </a:stretch>
        </p:blipFill>
        <p:spPr>
          <a:xfrm>
            <a:off x="6259537" y="3471524"/>
            <a:ext cx="864611" cy="876088"/>
          </a:xfrm>
          <a:prstGeom prst="rect">
            <a:avLst/>
          </a:prstGeom>
        </p:spPr>
      </p:pic>
      <p:pic>
        <p:nvPicPr>
          <p:cNvPr id="9" name="Picture 8"/>
          <p:cNvPicPr>
            <a:picLocks noChangeAspect="1"/>
          </p:cNvPicPr>
          <p:nvPr/>
        </p:nvPicPr>
        <p:blipFill>
          <a:blip r:embed="rId8"/>
          <a:stretch>
            <a:fillRect/>
          </a:stretch>
        </p:blipFill>
        <p:spPr>
          <a:xfrm>
            <a:off x="6259537" y="2353323"/>
            <a:ext cx="829911" cy="827448"/>
          </a:xfrm>
          <a:prstGeom prst="rect">
            <a:avLst/>
          </a:prstGeom>
        </p:spPr>
      </p:pic>
      <p:grpSp>
        <p:nvGrpSpPr>
          <p:cNvPr id="13" name="Group 12"/>
          <p:cNvGrpSpPr/>
          <p:nvPr/>
        </p:nvGrpSpPr>
        <p:grpSpPr>
          <a:xfrm>
            <a:off x="2002832" y="2450851"/>
            <a:ext cx="3791681" cy="654654"/>
            <a:chOff x="5713441" y="3772357"/>
            <a:chExt cx="4576871" cy="654654"/>
          </a:xfrm>
        </p:grpSpPr>
        <p:sp>
          <p:nvSpPr>
            <p:cNvPr id="11" name="Rectangle 10"/>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histogram</a:t>
              </a:r>
              <a:r>
                <a:rPr lang="en-US" sz="2800" dirty="0">
                  <a:latin typeface="Monaco" charset="0"/>
                  <a:ea typeface="Monaco" charset="0"/>
                  <a:cs typeface="Monaco" charset="0"/>
                </a:rPr>
                <a:t>()</a:t>
              </a:r>
            </a:p>
          </p:txBody>
        </p:sp>
      </p:grpSp>
      <p:grpSp>
        <p:nvGrpSpPr>
          <p:cNvPr id="14" name="Group 13"/>
          <p:cNvGrpSpPr/>
          <p:nvPr/>
        </p:nvGrpSpPr>
        <p:grpSpPr>
          <a:xfrm>
            <a:off x="2002832" y="3557988"/>
            <a:ext cx="3791681" cy="654654"/>
            <a:chOff x="5713441" y="3772357"/>
            <a:chExt cx="4576871" cy="654654"/>
          </a:xfrm>
        </p:grpSpPr>
        <p:sp>
          <p:nvSpPr>
            <p:cNvPr id="15" name="Rectangle 14"/>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bar</a:t>
              </a:r>
              <a:r>
                <a:rPr lang="en-US" sz="2800" dirty="0">
                  <a:latin typeface="Monaco" charset="0"/>
                  <a:ea typeface="Monaco" charset="0"/>
                  <a:cs typeface="Monaco" charset="0"/>
                </a:rPr>
                <a:t>()</a:t>
              </a:r>
            </a:p>
          </p:txBody>
        </p:sp>
      </p:grpSp>
      <p:grpSp>
        <p:nvGrpSpPr>
          <p:cNvPr id="17" name="Group 16"/>
          <p:cNvGrpSpPr/>
          <p:nvPr/>
        </p:nvGrpSpPr>
        <p:grpSpPr>
          <a:xfrm>
            <a:off x="2002832" y="4700693"/>
            <a:ext cx="3791681" cy="654654"/>
            <a:chOff x="5713441" y="3772357"/>
            <a:chExt cx="4576871" cy="654654"/>
          </a:xfrm>
        </p:grpSpPr>
        <p:sp>
          <p:nvSpPr>
            <p:cNvPr id="18" name="Rectangle 17"/>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point</a:t>
              </a:r>
              <a:r>
                <a:rPr lang="en-US" sz="2800" dirty="0">
                  <a:latin typeface="Monaco" charset="0"/>
                  <a:ea typeface="Monaco" charset="0"/>
                  <a:cs typeface="Monaco" charset="0"/>
                </a:rPr>
                <a:t>()</a:t>
              </a:r>
            </a:p>
          </p:txBody>
        </p:sp>
      </p:grpSp>
      <p:grpSp>
        <p:nvGrpSpPr>
          <p:cNvPr id="29" name="Group 28"/>
          <p:cNvGrpSpPr/>
          <p:nvPr/>
        </p:nvGrpSpPr>
        <p:grpSpPr>
          <a:xfrm>
            <a:off x="7313641" y="2450851"/>
            <a:ext cx="3791681" cy="654654"/>
            <a:chOff x="5713441" y="3772357"/>
            <a:chExt cx="4576871" cy="654654"/>
          </a:xfrm>
        </p:grpSpPr>
        <p:sp>
          <p:nvSpPr>
            <p:cNvPr id="30" name="Rectangle 29"/>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dotplot</a:t>
              </a:r>
              <a:r>
                <a:rPr lang="en-US" sz="2800" dirty="0">
                  <a:latin typeface="Monaco" charset="0"/>
                  <a:ea typeface="Monaco" charset="0"/>
                  <a:cs typeface="Monaco" charset="0"/>
                </a:rPr>
                <a:t>()</a:t>
              </a:r>
            </a:p>
          </p:txBody>
        </p:sp>
      </p:grpSp>
      <p:grpSp>
        <p:nvGrpSpPr>
          <p:cNvPr id="32" name="Group 31"/>
          <p:cNvGrpSpPr/>
          <p:nvPr/>
        </p:nvGrpSpPr>
        <p:grpSpPr>
          <a:xfrm>
            <a:off x="7313641" y="3557988"/>
            <a:ext cx="3791681" cy="654654"/>
            <a:chOff x="5713441" y="3772357"/>
            <a:chExt cx="4576871" cy="654654"/>
          </a:xfrm>
        </p:grpSpPr>
        <p:sp>
          <p:nvSpPr>
            <p:cNvPr id="33" name="Rectangle 32"/>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boxplot</a:t>
              </a:r>
              <a:r>
                <a:rPr lang="en-US" sz="2800" dirty="0">
                  <a:latin typeface="Monaco" charset="0"/>
                  <a:ea typeface="Monaco" charset="0"/>
                  <a:cs typeface="Monaco" charset="0"/>
                </a:rPr>
                <a:t>()</a:t>
              </a:r>
            </a:p>
          </p:txBody>
        </p:sp>
      </p:grpSp>
      <p:grpSp>
        <p:nvGrpSpPr>
          <p:cNvPr id="35" name="Group 34"/>
          <p:cNvGrpSpPr/>
          <p:nvPr/>
        </p:nvGrpSpPr>
        <p:grpSpPr>
          <a:xfrm>
            <a:off x="7313641" y="4700693"/>
            <a:ext cx="3791681" cy="654654"/>
            <a:chOff x="5713441" y="3772357"/>
            <a:chExt cx="4576871" cy="654654"/>
          </a:xfrm>
        </p:grpSpPr>
        <p:sp>
          <p:nvSpPr>
            <p:cNvPr id="36" name="Rectangle 35"/>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line</a:t>
              </a:r>
              <a:r>
                <a:rPr lang="en-US" sz="2800" dirty="0">
                  <a:latin typeface="Monaco" charset="0"/>
                  <a:ea typeface="Monaco" charset="0"/>
                  <a:cs typeface="Monaco" charset="0"/>
                </a:rPr>
                <a:t>()</a:t>
              </a:r>
            </a:p>
          </p:txBody>
        </p:sp>
      </p:grpSp>
    </p:spTree>
    <p:extLst>
      <p:ext uri="{BB962C8B-B14F-4D97-AF65-F5344CB8AC3E}">
        <p14:creationId xmlns:p14="http://schemas.microsoft.com/office/powerpoint/2010/main" val="15098489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082486" y="3200400"/>
            <a:ext cx="9856737" cy="1241527"/>
            <a:chOff x="2080825" y="3162925"/>
            <a:chExt cx="8090002" cy="655320"/>
          </a:xfrm>
        </p:grpSpPr>
        <p:sp>
          <p:nvSpPr>
            <p:cNvPr id="5" name="Rectangle 4"/>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sp>
        <p:nvSpPr>
          <p:cNvPr id="8" name="Rounded Rectangular Callout 7"/>
          <p:cNvSpPr/>
          <p:nvPr/>
        </p:nvSpPr>
        <p:spPr>
          <a:xfrm>
            <a:off x="4054908" y="1759777"/>
            <a:ext cx="2856879" cy="1246648"/>
          </a:xfrm>
          <a:prstGeom prst="wedgeRoundRectCallout">
            <a:avLst>
              <a:gd name="adj1" fmla="val -6901"/>
              <a:gd name="adj2" fmla="val 80824"/>
              <a:gd name="adj3" fmla="val 16667"/>
            </a:avLst>
          </a:prstGeom>
          <a:solidFill>
            <a:schemeClr val="bg2">
              <a:lumMod val="9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1" name="Rounded Rectangular Callout 10"/>
          <p:cNvSpPr/>
          <p:nvPr/>
        </p:nvSpPr>
        <p:spPr>
          <a:xfrm>
            <a:off x="2166843" y="4771720"/>
            <a:ext cx="3082490" cy="1246648"/>
          </a:xfrm>
          <a:prstGeom prst="wedgeRoundRectCallout">
            <a:avLst>
              <a:gd name="adj1" fmla="val -713"/>
              <a:gd name="adj2" fmla="val -95756"/>
              <a:gd name="adj3" fmla="val 16667"/>
            </a:avLst>
          </a:prstGeom>
          <a:solidFill>
            <a:schemeClr val="bg2">
              <a:lumMod val="9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TextBox 11"/>
          <p:cNvSpPr txBox="1"/>
          <p:nvPr/>
        </p:nvSpPr>
        <p:spPr>
          <a:xfrm>
            <a:off x="2166843" y="4635902"/>
            <a:ext cx="3082490"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2. Pick a “</a:t>
            </a:r>
            <a:r>
              <a:rPr lang="en-US" sz="2800" b="1" dirty="0" err="1">
                <a:solidFill>
                  <a:schemeClr val="bg1"/>
                </a:solidFill>
              </a:rPr>
              <a:t>geom</a:t>
            </a:r>
            <a:r>
              <a:rPr lang="en-US" sz="2800" dirty="0">
                <a:solidFill>
                  <a:schemeClr val="bg1"/>
                </a:solidFill>
              </a:rPr>
              <a:t>”</a:t>
            </a:r>
            <a:r>
              <a:rPr lang="en-US" sz="2800" b="1" dirty="0">
                <a:solidFill>
                  <a:schemeClr val="bg1"/>
                </a:solidFill>
              </a:rPr>
              <a:t> </a:t>
            </a:r>
            <a:r>
              <a:rPr lang="en-US" sz="2800" dirty="0">
                <a:solidFill>
                  <a:schemeClr val="bg1"/>
                </a:solidFill>
              </a:rPr>
              <a:t>function</a:t>
            </a:r>
            <a:endParaRPr lang="en-US" sz="2800" dirty="0">
              <a:solidFill>
                <a:schemeClr val="bg1"/>
              </a:solidFill>
              <a:latin typeface="Monaco" charset="0"/>
              <a:ea typeface="Monaco" charset="0"/>
              <a:cs typeface="Monaco" charset="0"/>
            </a:endParaRPr>
          </a:p>
          <a:p>
            <a:pPr algn="ctr"/>
            <a:endParaRPr lang="en-US" dirty="0">
              <a:solidFill>
                <a:schemeClr val="bg1"/>
              </a:solidFill>
            </a:endParaRPr>
          </a:p>
        </p:txBody>
      </p:sp>
      <p:sp>
        <p:nvSpPr>
          <p:cNvPr id="9" name="TextBox 8"/>
          <p:cNvSpPr txBox="1"/>
          <p:nvPr/>
        </p:nvSpPr>
        <p:spPr>
          <a:xfrm>
            <a:off x="4054908" y="1623959"/>
            <a:ext cx="2856879"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1. Pick a “tidy”</a:t>
            </a:r>
          </a:p>
          <a:p>
            <a:pPr algn="ctr"/>
            <a:r>
              <a:rPr lang="en-US" sz="2800" b="1" dirty="0">
                <a:solidFill>
                  <a:schemeClr val="bg1"/>
                </a:solidFill>
              </a:rPr>
              <a:t>data</a:t>
            </a:r>
            <a:r>
              <a:rPr lang="en-US" sz="2800" dirty="0">
                <a:solidFill>
                  <a:schemeClr val="bg1"/>
                </a:solidFill>
              </a:rPr>
              <a:t> frame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nvGrpSpPr>
          <p:cNvPr id="13" name="Group 12"/>
          <p:cNvGrpSpPr/>
          <p:nvPr/>
        </p:nvGrpSpPr>
        <p:grpSpPr>
          <a:xfrm>
            <a:off x="7061201" y="4771720"/>
            <a:ext cx="3683000" cy="1246648"/>
            <a:chOff x="896764" y="1732048"/>
            <a:chExt cx="2365216" cy="1246648"/>
          </a:xfrm>
        </p:grpSpPr>
        <p:sp>
          <p:nvSpPr>
            <p:cNvPr id="14" name="Rounded Rectangular Callout 13"/>
            <p:cNvSpPr/>
            <p:nvPr/>
          </p:nvSpPr>
          <p:spPr>
            <a:xfrm>
              <a:off x="896764" y="1732048"/>
              <a:ext cx="2365216" cy="1246648"/>
            </a:xfrm>
            <a:prstGeom prst="wedgeRoundRectCallout">
              <a:avLst>
                <a:gd name="adj1" fmla="val 1986"/>
                <a:gd name="adj2" fmla="val -9655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TextBox 14"/>
            <p:cNvSpPr txBox="1"/>
            <p:nvPr/>
          </p:nvSpPr>
          <p:spPr>
            <a:xfrm>
              <a:off x="896764" y="1873229"/>
              <a:ext cx="2365216" cy="954107"/>
            </a:xfrm>
            <a:prstGeom prst="rect">
              <a:avLst/>
            </a:prstGeom>
            <a:noFill/>
          </p:spPr>
          <p:txBody>
            <a:bodyPr wrap="square" rtlCol="0" anchor="ctr">
              <a:spAutoFit/>
            </a:bodyPr>
            <a:lstStyle/>
            <a:p>
              <a:pPr algn="ctr"/>
              <a:r>
                <a:rPr lang="en-US" sz="2800" dirty="0">
                  <a:solidFill>
                    <a:schemeClr val="bg1"/>
                  </a:solidFill>
                </a:rPr>
                <a:t>3. Write aesthetic </a:t>
              </a:r>
              <a:r>
                <a:rPr lang="en-US" sz="2800" b="1" dirty="0">
                  <a:solidFill>
                    <a:schemeClr val="bg1"/>
                  </a:solidFill>
                </a:rPr>
                <a:t>mappings</a:t>
              </a:r>
              <a:endParaRPr lang="en-US" sz="2800" dirty="0">
                <a:solidFill>
                  <a:schemeClr val="bg1"/>
                </a:solidFill>
                <a:latin typeface="Monaco" charset="0"/>
                <a:ea typeface="Monaco" charset="0"/>
                <a:cs typeface="Monaco" charset="0"/>
              </a:endParaRPr>
            </a:p>
          </p:txBody>
        </p:sp>
      </p:grpSp>
    </p:spTree>
    <p:extLst>
      <p:ext uri="{BB962C8B-B14F-4D97-AF65-F5344CB8AC3E}">
        <p14:creationId xmlns:p14="http://schemas.microsoft.com/office/powerpoint/2010/main" val="3635293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B1682-FAFE-4D4E-9D03-4E78731049BF}"/>
              </a:ext>
            </a:extLst>
          </p:cNvPr>
          <p:cNvSpPr>
            <a:spLocks noGrp="1"/>
          </p:cNvSpPr>
          <p:nvPr>
            <p:ph type="title"/>
          </p:nvPr>
        </p:nvSpPr>
        <p:spPr/>
        <p:txBody>
          <a:bodyPr>
            <a:normAutofit/>
          </a:bodyPr>
          <a:lstStyle/>
          <a:p>
            <a:r>
              <a:rPr lang="en-US" dirty="0"/>
              <a:t>3. Write Aesthetic Mappings</a:t>
            </a:r>
          </a:p>
        </p:txBody>
      </p:sp>
      <p:pic>
        <p:nvPicPr>
          <p:cNvPr id="3" name="Picture 2">
            <a:extLst>
              <a:ext uri="{FF2B5EF4-FFF2-40B4-BE49-F238E27FC236}">
                <a16:creationId xmlns:a16="http://schemas.microsoft.com/office/drawing/2014/main" id="{6724F609-F679-F244-B1FF-ED1278E6D041}"/>
              </a:ext>
            </a:extLst>
          </p:cNvPr>
          <p:cNvPicPr>
            <a:picLocks noChangeAspect="1"/>
          </p:cNvPicPr>
          <p:nvPr/>
        </p:nvPicPr>
        <p:blipFill>
          <a:blip r:embed="rId3"/>
          <a:stretch>
            <a:fillRect/>
          </a:stretch>
        </p:blipFill>
        <p:spPr>
          <a:xfrm>
            <a:off x="7429500" y="3469810"/>
            <a:ext cx="2755900" cy="2755900"/>
          </a:xfrm>
          <a:prstGeom prst="rect">
            <a:avLst/>
          </a:prstGeom>
        </p:spPr>
      </p:pic>
      <p:pic>
        <p:nvPicPr>
          <p:cNvPr id="4" name="Picture 3">
            <a:extLst>
              <a:ext uri="{FF2B5EF4-FFF2-40B4-BE49-F238E27FC236}">
                <a16:creationId xmlns:a16="http://schemas.microsoft.com/office/drawing/2014/main" id="{7E1DF1D8-3E93-9846-A96E-C1939088C815}"/>
              </a:ext>
            </a:extLst>
          </p:cNvPr>
          <p:cNvPicPr>
            <a:picLocks noChangeAspect="1"/>
          </p:cNvPicPr>
          <p:nvPr/>
        </p:nvPicPr>
        <p:blipFill>
          <a:blip r:embed="rId4"/>
          <a:stretch>
            <a:fillRect/>
          </a:stretch>
        </p:blipFill>
        <p:spPr>
          <a:xfrm>
            <a:off x="1748367" y="3444818"/>
            <a:ext cx="2916766" cy="2780892"/>
          </a:xfrm>
          <a:prstGeom prst="rect">
            <a:avLst/>
          </a:prstGeom>
        </p:spPr>
      </p:pic>
      <p:grpSp>
        <p:nvGrpSpPr>
          <p:cNvPr id="5" name="Group 4">
            <a:extLst>
              <a:ext uri="{FF2B5EF4-FFF2-40B4-BE49-F238E27FC236}">
                <a16:creationId xmlns:a16="http://schemas.microsoft.com/office/drawing/2014/main" id="{9EEEB69F-B70D-7E43-9771-568F765C7B6C}"/>
              </a:ext>
            </a:extLst>
          </p:cNvPr>
          <p:cNvGrpSpPr/>
          <p:nvPr/>
        </p:nvGrpSpPr>
        <p:grpSpPr>
          <a:xfrm>
            <a:off x="2983876" y="1962227"/>
            <a:ext cx="6148048" cy="685800"/>
            <a:chOff x="2080825" y="3162925"/>
            <a:chExt cx="8090002" cy="655320"/>
          </a:xfrm>
        </p:grpSpPr>
        <p:sp>
          <p:nvSpPr>
            <p:cNvPr id="6" name="Rectangle 5">
              <a:extLst>
                <a:ext uri="{FF2B5EF4-FFF2-40B4-BE49-F238E27FC236}">
                  <a16:creationId xmlns:a16="http://schemas.microsoft.com/office/drawing/2014/main" id="{E56C251A-F09D-E44F-AC71-DDCDD270C248}"/>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0574EC7-98C4-9842-9CEA-74491FBA28B2}"/>
                </a:ext>
              </a:extLst>
            </p:cNvPr>
            <p:cNvSpPr txBox="1"/>
            <p:nvPr/>
          </p:nvSpPr>
          <p:spPr>
            <a:xfrm>
              <a:off x="2080825" y="3235065"/>
              <a:ext cx="8090002" cy="276173"/>
            </a:xfrm>
            <a:prstGeom prst="rect">
              <a:avLst/>
            </a:prstGeom>
            <a:noFill/>
          </p:spPr>
          <p:txBody>
            <a:bodyPr wrap="square" rtlCol="0">
              <a:spAutoFit/>
            </a:bodyPr>
            <a:lstStyle/>
            <a:p>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dirty="0">
                  <a:solidFill>
                    <a:srgbClr val="0070C0"/>
                  </a:solidFill>
                  <a:latin typeface="Monaco" charset="0"/>
                  <a:ea typeface="Monaco" charset="0"/>
                  <a:cs typeface="Monaco" charset="0"/>
                </a:rPr>
                <a:t>x = a, y = b, color = c</a:t>
              </a:r>
              <a:r>
                <a:rPr lang="en-US" sz="2800" dirty="0">
                  <a:latin typeface="Monaco" charset="0"/>
                  <a:ea typeface="Monaco" charset="0"/>
                  <a:cs typeface="Monaco" charset="0"/>
                </a:rPr>
                <a:t>)</a:t>
              </a:r>
            </a:p>
          </p:txBody>
        </p:sp>
      </p:grpSp>
      <p:sp>
        <p:nvSpPr>
          <p:cNvPr id="8" name="TextBox 7">
            <a:extLst>
              <a:ext uri="{FF2B5EF4-FFF2-40B4-BE49-F238E27FC236}">
                <a16:creationId xmlns:a16="http://schemas.microsoft.com/office/drawing/2014/main" id="{F2849343-460C-9E47-BD9B-FA6324E3E114}"/>
              </a:ext>
            </a:extLst>
          </p:cNvPr>
          <p:cNvSpPr txBox="1"/>
          <p:nvPr/>
        </p:nvSpPr>
        <p:spPr>
          <a:xfrm>
            <a:off x="1969602" y="2931392"/>
            <a:ext cx="2474296" cy="523220"/>
          </a:xfrm>
          <a:prstGeom prst="rect">
            <a:avLst/>
          </a:prstGeom>
          <a:noFill/>
        </p:spPr>
        <p:txBody>
          <a:bodyPr wrap="square" rtlCol="0">
            <a:spAutoFit/>
          </a:bodyPr>
          <a:lstStyle/>
          <a:p>
            <a:pPr algn="ctr"/>
            <a:r>
              <a:rPr lang="en-US" sz="2800" dirty="0">
                <a:solidFill>
                  <a:schemeClr val="tx1">
                    <a:lumMod val="65000"/>
                    <a:lumOff val="35000"/>
                  </a:schemeClr>
                </a:solidFill>
              </a:rPr>
              <a:t>Data frame</a:t>
            </a:r>
          </a:p>
        </p:txBody>
      </p:sp>
      <p:sp>
        <p:nvSpPr>
          <p:cNvPr id="9" name="TextBox 8">
            <a:extLst>
              <a:ext uri="{FF2B5EF4-FFF2-40B4-BE49-F238E27FC236}">
                <a16:creationId xmlns:a16="http://schemas.microsoft.com/office/drawing/2014/main" id="{FF7782F1-9C24-8B42-8478-E31AEC3FB625}"/>
              </a:ext>
            </a:extLst>
          </p:cNvPr>
          <p:cNvSpPr txBox="1"/>
          <p:nvPr/>
        </p:nvSpPr>
        <p:spPr>
          <a:xfrm>
            <a:off x="7570302" y="2921598"/>
            <a:ext cx="2474296" cy="523220"/>
          </a:xfrm>
          <a:prstGeom prst="rect">
            <a:avLst/>
          </a:prstGeom>
          <a:noFill/>
        </p:spPr>
        <p:txBody>
          <a:bodyPr wrap="square" rtlCol="0">
            <a:spAutoFit/>
          </a:bodyPr>
          <a:lstStyle/>
          <a:p>
            <a:pPr algn="ctr"/>
            <a:r>
              <a:rPr lang="en-US" sz="2800" dirty="0">
                <a:solidFill>
                  <a:schemeClr val="tx1">
                    <a:lumMod val="65000"/>
                    <a:lumOff val="35000"/>
                  </a:schemeClr>
                </a:solidFill>
              </a:rPr>
              <a:t>Graph</a:t>
            </a:r>
          </a:p>
        </p:txBody>
      </p:sp>
      <p:sp>
        <p:nvSpPr>
          <p:cNvPr id="10" name="TextBox 9">
            <a:extLst>
              <a:ext uri="{FF2B5EF4-FFF2-40B4-BE49-F238E27FC236}">
                <a16:creationId xmlns:a16="http://schemas.microsoft.com/office/drawing/2014/main" id="{F01D6AF3-C894-8640-BA97-A921B10E74B1}"/>
              </a:ext>
            </a:extLst>
          </p:cNvPr>
          <p:cNvSpPr txBox="1"/>
          <p:nvPr/>
        </p:nvSpPr>
        <p:spPr>
          <a:xfrm>
            <a:off x="6888736" y="4573654"/>
            <a:ext cx="540764" cy="523220"/>
          </a:xfrm>
          <a:prstGeom prst="rect">
            <a:avLst/>
          </a:prstGeom>
          <a:noFill/>
        </p:spPr>
        <p:txBody>
          <a:bodyPr wrap="square" rtlCol="0">
            <a:spAutoFit/>
          </a:bodyPr>
          <a:lstStyle/>
          <a:p>
            <a:pPr algn="ctr"/>
            <a:r>
              <a:rPr lang="en-US" sz="2800" dirty="0">
                <a:solidFill>
                  <a:schemeClr val="tx1">
                    <a:lumMod val="65000"/>
                    <a:lumOff val="35000"/>
                  </a:schemeClr>
                </a:solidFill>
              </a:rPr>
              <a:t>y</a:t>
            </a:r>
          </a:p>
        </p:txBody>
      </p:sp>
      <p:sp>
        <p:nvSpPr>
          <p:cNvPr id="11" name="TextBox 10">
            <a:extLst>
              <a:ext uri="{FF2B5EF4-FFF2-40B4-BE49-F238E27FC236}">
                <a16:creationId xmlns:a16="http://schemas.microsoft.com/office/drawing/2014/main" id="{78F30A59-A1E1-774A-B99E-3D76EC08C2D8}"/>
              </a:ext>
            </a:extLst>
          </p:cNvPr>
          <p:cNvSpPr txBox="1"/>
          <p:nvPr/>
        </p:nvSpPr>
        <p:spPr>
          <a:xfrm>
            <a:off x="8537068" y="6123054"/>
            <a:ext cx="540764" cy="523220"/>
          </a:xfrm>
          <a:prstGeom prst="rect">
            <a:avLst/>
          </a:prstGeom>
          <a:noFill/>
        </p:spPr>
        <p:txBody>
          <a:bodyPr wrap="square" rtlCol="0">
            <a:spAutoFit/>
          </a:bodyPr>
          <a:lstStyle/>
          <a:p>
            <a:pPr algn="ctr"/>
            <a:r>
              <a:rPr lang="en-US" sz="2800" dirty="0">
                <a:solidFill>
                  <a:schemeClr val="tx1">
                    <a:lumMod val="65000"/>
                    <a:lumOff val="35000"/>
                  </a:schemeClr>
                </a:solidFill>
              </a:rPr>
              <a:t>x</a:t>
            </a:r>
          </a:p>
        </p:txBody>
      </p:sp>
      <p:cxnSp>
        <p:nvCxnSpPr>
          <p:cNvPr id="12" name="Curved Connector 11">
            <a:extLst>
              <a:ext uri="{FF2B5EF4-FFF2-40B4-BE49-F238E27FC236}">
                <a16:creationId xmlns:a16="http://schemas.microsoft.com/office/drawing/2014/main" id="{B41D5110-D044-2B45-B61C-D96D8B9DAF1A}"/>
              </a:ext>
            </a:extLst>
          </p:cNvPr>
          <p:cNvCxnSpPr/>
          <p:nvPr/>
        </p:nvCxnSpPr>
        <p:spPr>
          <a:xfrm rot="5400000" flipH="1" flipV="1">
            <a:off x="4435183" y="3608078"/>
            <a:ext cx="1380652" cy="3837517"/>
          </a:xfrm>
          <a:prstGeom prst="curvedConnector4">
            <a:avLst>
              <a:gd name="adj1" fmla="val -31888"/>
              <a:gd name="adj2" fmla="val 53779"/>
            </a:avLst>
          </a:prstGeom>
          <a:ln w="984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urved Connector 12">
            <a:extLst>
              <a:ext uri="{FF2B5EF4-FFF2-40B4-BE49-F238E27FC236}">
                <a16:creationId xmlns:a16="http://schemas.microsoft.com/office/drawing/2014/main" id="{1819B176-5370-EE45-AD74-073D91F93D49}"/>
              </a:ext>
            </a:extLst>
          </p:cNvPr>
          <p:cNvCxnSpPr/>
          <p:nvPr/>
        </p:nvCxnSpPr>
        <p:spPr>
          <a:xfrm>
            <a:off x="2202178" y="6189226"/>
            <a:ext cx="6476155" cy="195438"/>
          </a:xfrm>
          <a:prstGeom prst="curvedConnector3">
            <a:avLst>
              <a:gd name="adj1" fmla="val -72"/>
            </a:avLst>
          </a:prstGeom>
          <a:ln w="984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7304EDF-1D6C-DA46-9876-52D9041D1BC2}"/>
              </a:ext>
            </a:extLst>
          </p:cNvPr>
          <p:cNvSpPr/>
          <p:nvPr/>
        </p:nvSpPr>
        <p:spPr>
          <a:xfrm>
            <a:off x="4838699" y="4174748"/>
            <a:ext cx="211667" cy="2201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68D72AD-1AA7-0243-A775-162F61B81C4C}"/>
              </a:ext>
            </a:extLst>
          </p:cNvPr>
          <p:cNvSpPr/>
          <p:nvPr/>
        </p:nvSpPr>
        <p:spPr>
          <a:xfrm>
            <a:off x="4838699" y="4728152"/>
            <a:ext cx="211667" cy="220133"/>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0A3BA11-F6BC-5B4C-9D69-4134A8240DDE}"/>
              </a:ext>
            </a:extLst>
          </p:cNvPr>
          <p:cNvSpPr/>
          <p:nvPr/>
        </p:nvSpPr>
        <p:spPr>
          <a:xfrm>
            <a:off x="4838698" y="5281556"/>
            <a:ext cx="211667" cy="220133"/>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B2020EE-2EE9-D943-BBEE-FE730FD3329F}"/>
              </a:ext>
            </a:extLst>
          </p:cNvPr>
          <p:cNvSpPr/>
          <p:nvPr/>
        </p:nvSpPr>
        <p:spPr>
          <a:xfrm>
            <a:off x="4843566" y="5834960"/>
            <a:ext cx="211667" cy="2201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1706DC1-4BAB-FB4F-AAD7-ADEC4C793008}"/>
              </a:ext>
            </a:extLst>
          </p:cNvPr>
          <p:cNvSpPr/>
          <p:nvPr/>
        </p:nvSpPr>
        <p:spPr>
          <a:xfrm>
            <a:off x="3905211" y="2070468"/>
            <a:ext cx="1145154" cy="515017"/>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8">
            <a:extLst>
              <a:ext uri="{FF2B5EF4-FFF2-40B4-BE49-F238E27FC236}">
                <a16:creationId xmlns:a16="http://schemas.microsoft.com/office/drawing/2014/main" id="{7E032FCC-F00A-7F49-8C49-AE5F6DD9707F}"/>
              </a:ext>
            </a:extLst>
          </p:cNvPr>
          <p:cNvSpPr/>
          <p:nvPr/>
        </p:nvSpPr>
        <p:spPr>
          <a:xfrm>
            <a:off x="5366958" y="2065237"/>
            <a:ext cx="1145154" cy="515017"/>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9">
            <a:extLst>
              <a:ext uri="{FF2B5EF4-FFF2-40B4-BE49-F238E27FC236}">
                <a16:creationId xmlns:a16="http://schemas.microsoft.com/office/drawing/2014/main" id="{5B4048EE-2B18-1345-93EB-272418366B0A}"/>
              </a:ext>
            </a:extLst>
          </p:cNvPr>
          <p:cNvSpPr/>
          <p:nvPr/>
        </p:nvSpPr>
        <p:spPr>
          <a:xfrm>
            <a:off x="6888735" y="2071245"/>
            <a:ext cx="1938393" cy="515017"/>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2538933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par>
                                <p:cTn id="16" presetID="10" presetClass="exit" presetSubtype="0" fill="hold" grpId="1" nodeType="withEffect">
                                  <p:stCondLst>
                                    <p:cond delay="0"/>
                                  </p:stCondLst>
                                  <p:childTnLst>
                                    <p:animEffect transition="out" filter="fade">
                                      <p:cBhvr>
                                        <p:cTn id="17" dur="500"/>
                                        <p:tgtEl>
                                          <p:spTgt spid="18"/>
                                        </p:tgtEl>
                                      </p:cBhvr>
                                    </p:animEffect>
                                    <p:set>
                                      <p:cBhvr>
                                        <p:cTn id="18" dur="1" fill="hold">
                                          <p:stCondLst>
                                            <p:cond delay="499"/>
                                          </p:stCondLst>
                                        </p:cTn>
                                        <p:tgtEl>
                                          <p:spTgt spid="18"/>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1" nodeType="click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0" presetClass="exit" presetSubtype="0" fill="hold" grpId="1" nodeType="withEffect">
                                  <p:stCondLst>
                                    <p:cond delay="0"/>
                                  </p:stCondLst>
                                  <p:childTnLst>
                                    <p:animEffect transition="out" filter="fade">
                                      <p:cBhvr>
                                        <p:cTn id="27" dur="500"/>
                                        <p:tgtEl>
                                          <p:spTgt spid="19"/>
                                        </p:tgtEl>
                                      </p:cBhvr>
                                    </p:animEffect>
                                    <p:set>
                                      <p:cBhvr>
                                        <p:cTn id="28" dur="1" fill="hold">
                                          <p:stCondLst>
                                            <p:cond delay="499"/>
                                          </p:stCondLst>
                                        </p:cTn>
                                        <p:tgtEl>
                                          <p:spTgt spid="19"/>
                                        </p:tgtEl>
                                        <p:attrNameLst>
                                          <p:attrName>style.visibility</p:attrName>
                                        </p:attrNameLst>
                                      </p:cBhvr>
                                      <p:to>
                                        <p:strVal val="hidden"/>
                                      </p:to>
                                    </p:se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 presetClass="entr" presetSubtype="0" fill="hold" grpId="1" nodeType="withEffect">
                                  <p:stCondLst>
                                    <p:cond delay="0"/>
                                  </p:stCondLst>
                                  <p:childTnLst>
                                    <p:set>
                                      <p:cBhvr>
                                        <p:cTn id="33" dur="1" fill="hold">
                                          <p:stCondLst>
                                            <p:cond delay="0"/>
                                          </p:stCondLst>
                                        </p:cTn>
                                        <p:tgtEl>
                                          <p:spTgt spid="15"/>
                                        </p:tgtEl>
                                        <p:attrNameLst>
                                          <p:attrName>style.visibility</p:attrName>
                                        </p:attrNameLst>
                                      </p:cBhvr>
                                      <p:to>
                                        <p:strVal val="visible"/>
                                      </p:to>
                                    </p:set>
                                  </p:childTnLst>
                                </p:cTn>
                              </p:par>
                              <p:par>
                                <p:cTn id="34" presetID="1" presetClass="entr" presetSubtype="0" fill="hold" grpId="1" nodeType="withEffect">
                                  <p:stCondLst>
                                    <p:cond delay="0"/>
                                  </p:stCondLst>
                                  <p:childTnLst>
                                    <p:set>
                                      <p:cBhvr>
                                        <p:cTn id="35" dur="1" fill="hold">
                                          <p:stCondLst>
                                            <p:cond delay="0"/>
                                          </p:stCondLst>
                                        </p:cTn>
                                        <p:tgtEl>
                                          <p:spTgt spid="16"/>
                                        </p:tgtEl>
                                        <p:attrNameLst>
                                          <p:attrName>style.visibility</p:attrName>
                                        </p:attrNameLst>
                                      </p:cBhvr>
                                      <p:to>
                                        <p:strVal val="visible"/>
                                      </p:to>
                                    </p:set>
                                  </p:childTnLst>
                                </p:cTn>
                              </p:par>
                              <p:par>
                                <p:cTn id="36" presetID="1" presetClass="entr" presetSubtype="0" fill="hold" grpId="1" nodeType="withEffect">
                                  <p:stCondLst>
                                    <p:cond delay="0"/>
                                  </p:stCondLst>
                                  <p:childTnLst>
                                    <p:set>
                                      <p:cBhvr>
                                        <p:cTn id="37" dur="1" fill="hold">
                                          <p:stCondLst>
                                            <p:cond delay="0"/>
                                          </p:stCondLst>
                                        </p:cTn>
                                        <p:tgtEl>
                                          <p:spTgt spid="1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50" presetClass="path" presetSubtype="0" accel="50000" decel="50000" fill="hold" grpId="0" nodeType="clickEffect">
                                  <p:stCondLst>
                                    <p:cond delay="0"/>
                                  </p:stCondLst>
                                  <p:childTnLst>
                                    <p:animMotion origin="layout" path="M 1.25E-6 1.48148E-6 L 0.11627 1.48148E-6 C 0.16836 1.48148E-6 0.23268 0.00879 0.23268 0.0162 L 0.23268 0.0331 " pathEditMode="relative" rAng="0" ptsTypes="AAAA">
                                      <p:cBhvr>
                                        <p:cTn id="41" dur="2000" fill="hold"/>
                                        <p:tgtEl>
                                          <p:spTgt spid="14"/>
                                        </p:tgtEl>
                                        <p:attrNameLst>
                                          <p:attrName>ppt_x</p:attrName>
                                          <p:attrName>ppt_y</p:attrName>
                                        </p:attrNameLst>
                                      </p:cBhvr>
                                      <p:rCtr x="11628" y="1644"/>
                                    </p:animMotion>
                                  </p:childTnLst>
                                </p:cTn>
                              </p:par>
                              <p:par>
                                <p:cTn id="42" presetID="10" presetClass="exit" presetSubtype="0" fill="hold" grpId="1" nodeType="withEffect">
                                  <p:stCondLst>
                                    <p:cond delay="0"/>
                                  </p:stCondLst>
                                  <p:childTnLst>
                                    <p:animEffect transition="out" filter="fade">
                                      <p:cBhvr>
                                        <p:cTn id="43" dur="500"/>
                                        <p:tgtEl>
                                          <p:spTgt spid="20"/>
                                        </p:tgtEl>
                                      </p:cBhvr>
                                    </p:animEffect>
                                    <p:set>
                                      <p:cBhvr>
                                        <p:cTn id="44" dur="1" fill="hold">
                                          <p:stCondLst>
                                            <p:cond delay="499"/>
                                          </p:stCondLst>
                                        </p:cTn>
                                        <p:tgtEl>
                                          <p:spTgt spid="20"/>
                                        </p:tgtEl>
                                        <p:attrNameLst>
                                          <p:attrName>style.visibility</p:attrName>
                                        </p:attrNameLst>
                                      </p:cBhvr>
                                      <p:to>
                                        <p:strVal val="hidden"/>
                                      </p:to>
                                    </p:set>
                                  </p:childTnLst>
                                </p:cTn>
                              </p:par>
                              <p:par>
                                <p:cTn id="45" presetID="50" presetClass="path" presetSubtype="0" accel="50000" decel="50000" fill="hold" grpId="0" nodeType="withEffect">
                                  <p:stCondLst>
                                    <p:cond delay="0"/>
                                  </p:stCondLst>
                                  <p:childTnLst>
                                    <p:animMotion origin="layout" path="M 1.25E-6 4.44444E-6 L 0.14427 4.44444E-6 C 0.20885 4.44444E-6 0.28867 0.0412 0.28867 0.07476 L 0.28867 0.15 " pathEditMode="relative" rAng="0" ptsTypes="AAAA">
                                      <p:cBhvr>
                                        <p:cTn id="46" dur="2000" fill="hold"/>
                                        <p:tgtEl>
                                          <p:spTgt spid="15"/>
                                        </p:tgtEl>
                                        <p:attrNameLst>
                                          <p:attrName>ppt_x</p:attrName>
                                          <p:attrName>ppt_y</p:attrName>
                                        </p:attrNameLst>
                                      </p:cBhvr>
                                      <p:rCtr x="14427" y="7500"/>
                                    </p:animMotion>
                                  </p:childTnLst>
                                </p:cTn>
                              </p:par>
                              <p:par>
                                <p:cTn id="47" presetID="50" presetClass="path" presetSubtype="0" accel="50000" decel="50000" fill="hold" grpId="0" nodeType="withEffect">
                                  <p:stCondLst>
                                    <p:cond delay="0"/>
                                  </p:stCondLst>
                                  <p:childTnLst>
                                    <p:animMotion origin="layout" path="M 1.25E-6 -2.59259E-6 L 0.17292 -2.59259E-6 C 0.25026 -2.59259E-6 0.34583 -0.03541 0.34583 -0.06412 L 0.34583 -0.12824 " pathEditMode="relative" rAng="0" ptsTypes="AAAA">
                                      <p:cBhvr>
                                        <p:cTn id="48" dur="2000" fill="hold"/>
                                        <p:tgtEl>
                                          <p:spTgt spid="16"/>
                                        </p:tgtEl>
                                        <p:attrNameLst>
                                          <p:attrName>ppt_x</p:attrName>
                                          <p:attrName>ppt_y</p:attrName>
                                        </p:attrNameLst>
                                      </p:cBhvr>
                                      <p:rCtr x="17292" y="-6412"/>
                                    </p:animMotion>
                                  </p:childTnLst>
                                </p:cTn>
                              </p:par>
                              <p:par>
                                <p:cTn id="49" presetID="50" presetClass="path" presetSubtype="0" accel="50000" decel="50000" fill="hold" grpId="0" nodeType="withEffect">
                                  <p:stCondLst>
                                    <p:cond delay="0"/>
                                  </p:stCondLst>
                                  <p:childTnLst>
                                    <p:animMotion origin="layout" path="M 6.25E-7 1.85185E-6 L 0.14375 1.85185E-6 C 0.2082 1.85185E-6 0.28763 -0.03195 0.28763 -0.05741 L 0.28763 -0.11412 " pathEditMode="relative" rAng="0" ptsTypes="AAAA">
                                      <p:cBhvr>
                                        <p:cTn id="50" dur="2000" fill="hold"/>
                                        <p:tgtEl>
                                          <p:spTgt spid="17"/>
                                        </p:tgtEl>
                                        <p:attrNameLst>
                                          <p:attrName>ppt_x</p:attrName>
                                          <p:attrName>ppt_y</p:attrName>
                                        </p:attrNameLst>
                                      </p:cBhvr>
                                      <p:rCtr x="14375" y="-571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To make </a:t>
            </a:r>
            <a:r>
              <a:rPr lang="en-US" b="1" dirty="0"/>
              <a:t>any</a:t>
            </a:r>
            <a:r>
              <a:rPr lang="en-US" dirty="0"/>
              <a:t> kind of graph:</a:t>
            </a:r>
          </a:p>
        </p:txBody>
      </p:sp>
      <p:grpSp>
        <p:nvGrpSpPr>
          <p:cNvPr id="4" name="Group 3"/>
          <p:cNvGrpSpPr/>
          <p:nvPr/>
        </p:nvGrpSpPr>
        <p:grpSpPr>
          <a:xfrm>
            <a:off x="1082486" y="3200400"/>
            <a:ext cx="9856737" cy="1241527"/>
            <a:chOff x="2080825" y="3162925"/>
            <a:chExt cx="8090002" cy="655320"/>
          </a:xfrm>
        </p:grpSpPr>
        <p:sp>
          <p:nvSpPr>
            <p:cNvPr id="5" name="Rectangle 4"/>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grpSp>
        <p:nvGrpSpPr>
          <p:cNvPr id="7" name="Group 6"/>
          <p:cNvGrpSpPr/>
          <p:nvPr/>
        </p:nvGrpSpPr>
        <p:grpSpPr>
          <a:xfrm>
            <a:off x="4054908" y="1623959"/>
            <a:ext cx="2856879" cy="1508105"/>
            <a:chOff x="896764" y="1596230"/>
            <a:chExt cx="2365216" cy="1508105"/>
          </a:xfrm>
        </p:grpSpPr>
        <p:sp>
          <p:nvSpPr>
            <p:cNvPr id="8" name="Rounded Rectangular Callout 7"/>
            <p:cNvSpPr/>
            <p:nvPr/>
          </p:nvSpPr>
          <p:spPr>
            <a:xfrm>
              <a:off x="896764" y="1732048"/>
              <a:ext cx="2365216" cy="1246648"/>
            </a:xfrm>
            <a:prstGeom prst="wedgeRoundRectCallout">
              <a:avLst>
                <a:gd name="adj1" fmla="val -6901"/>
                <a:gd name="adj2" fmla="val 80824"/>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9" name="TextBox 8"/>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1. Pick a “tidy”</a:t>
              </a:r>
            </a:p>
            <a:p>
              <a:pPr algn="ctr"/>
              <a:r>
                <a:rPr lang="en-US" sz="2800" b="1" dirty="0">
                  <a:solidFill>
                    <a:schemeClr val="bg1"/>
                  </a:solidFill>
                </a:rPr>
                <a:t>data</a:t>
              </a:r>
              <a:r>
                <a:rPr lang="en-US" sz="2800" dirty="0">
                  <a:solidFill>
                    <a:schemeClr val="bg1"/>
                  </a:solidFill>
                </a:rPr>
                <a:t> frame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0" name="Group 9"/>
          <p:cNvGrpSpPr/>
          <p:nvPr/>
        </p:nvGrpSpPr>
        <p:grpSpPr>
          <a:xfrm>
            <a:off x="2166843" y="4635902"/>
            <a:ext cx="3082490" cy="1508105"/>
            <a:chOff x="896764" y="1596230"/>
            <a:chExt cx="2365216" cy="1508105"/>
          </a:xfrm>
        </p:grpSpPr>
        <p:sp>
          <p:nvSpPr>
            <p:cNvPr id="11" name="Rounded Rectangular Callout 10"/>
            <p:cNvSpPr/>
            <p:nvPr/>
          </p:nvSpPr>
          <p:spPr>
            <a:xfrm>
              <a:off x="896764" y="1732048"/>
              <a:ext cx="2365216" cy="1246648"/>
            </a:xfrm>
            <a:prstGeom prst="wedgeRoundRectCallout">
              <a:avLst>
                <a:gd name="adj1" fmla="val -713"/>
                <a:gd name="adj2" fmla="val -95756"/>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TextBox 11"/>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2. Pick a “</a:t>
              </a:r>
              <a:r>
                <a:rPr lang="en-US" sz="2800" b="1" dirty="0" err="1">
                  <a:solidFill>
                    <a:schemeClr val="bg1"/>
                  </a:solidFill>
                </a:rPr>
                <a:t>geom</a:t>
              </a:r>
              <a:r>
                <a:rPr lang="en-US" sz="2800" dirty="0">
                  <a:solidFill>
                    <a:schemeClr val="bg1"/>
                  </a:solidFill>
                </a:rPr>
                <a:t>”</a:t>
              </a:r>
              <a:r>
                <a:rPr lang="en-US" sz="2800" b="1" dirty="0">
                  <a:solidFill>
                    <a:schemeClr val="bg1"/>
                  </a:solidFill>
                </a:rPr>
                <a:t> </a:t>
              </a:r>
              <a:r>
                <a:rPr lang="en-US" sz="2800" dirty="0">
                  <a:solidFill>
                    <a:schemeClr val="bg1"/>
                  </a:solidFill>
                </a:rPr>
                <a:t>function</a:t>
              </a:r>
              <a:endParaRPr lang="en-US" sz="2800"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3" name="Group 12"/>
          <p:cNvGrpSpPr/>
          <p:nvPr/>
        </p:nvGrpSpPr>
        <p:grpSpPr>
          <a:xfrm>
            <a:off x="7061201" y="4771720"/>
            <a:ext cx="3683000" cy="1246648"/>
            <a:chOff x="896764" y="1732048"/>
            <a:chExt cx="2365216" cy="1246648"/>
          </a:xfrm>
        </p:grpSpPr>
        <p:sp>
          <p:nvSpPr>
            <p:cNvPr id="14" name="Rounded Rectangular Callout 13"/>
            <p:cNvSpPr/>
            <p:nvPr/>
          </p:nvSpPr>
          <p:spPr>
            <a:xfrm>
              <a:off x="896764" y="1732048"/>
              <a:ext cx="2365216" cy="1246648"/>
            </a:xfrm>
            <a:prstGeom prst="wedgeRoundRectCallout">
              <a:avLst>
                <a:gd name="adj1" fmla="val 1986"/>
                <a:gd name="adj2" fmla="val -9655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TextBox 14"/>
            <p:cNvSpPr txBox="1"/>
            <p:nvPr/>
          </p:nvSpPr>
          <p:spPr>
            <a:xfrm>
              <a:off x="896764" y="1873229"/>
              <a:ext cx="2365216" cy="954107"/>
            </a:xfrm>
            <a:prstGeom prst="rect">
              <a:avLst/>
            </a:prstGeom>
            <a:noFill/>
          </p:spPr>
          <p:txBody>
            <a:bodyPr wrap="square" rtlCol="0" anchor="ctr">
              <a:spAutoFit/>
            </a:bodyPr>
            <a:lstStyle/>
            <a:p>
              <a:pPr algn="ctr"/>
              <a:r>
                <a:rPr lang="en-US" sz="2800" dirty="0">
                  <a:solidFill>
                    <a:schemeClr val="bg1"/>
                  </a:solidFill>
                </a:rPr>
                <a:t>3. Write aesthetic </a:t>
              </a:r>
              <a:r>
                <a:rPr lang="en-US" sz="2800" b="1" dirty="0">
                  <a:solidFill>
                    <a:schemeClr val="bg1"/>
                  </a:solidFill>
                </a:rPr>
                <a:t>mappings</a:t>
              </a:r>
              <a:endParaRPr lang="en-US" sz="2800" dirty="0">
                <a:solidFill>
                  <a:schemeClr val="bg1"/>
                </a:solidFill>
                <a:latin typeface="Monaco" charset="0"/>
                <a:ea typeface="Monaco" charset="0"/>
                <a:cs typeface="Monaco" charset="0"/>
              </a:endParaRPr>
            </a:p>
          </p:txBody>
        </p:sp>
      </p:grpSp>
    </p:spTree>
    <p:extLst>
      <p:ext uri="{BB962C8B-B14F-4D97-AF65-F5344CB8AC3E}">
        <p14:creationId xmlns:p14="http://schemas.microsoft.com/office/powerpoint/2010/main" val="27927235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a:xfrm>
            <a:off x="1024128" y="585216"/>
            <a:ext cx="9720072" cy="1499616"/>
          </a:xfrm>
        </p:spPr>
        <p:txBody>
          <a:bodyPr/>
          <a:lstStyle/>
          <a:p>
            <a:r>
              <a:rPr lang="en-US" dirty="0"/>
              <a:t>Your Turn</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a:xfrm>
            <a:off x="935665" y="1924493"/>
            <a:ext cx="9932963" cy="4933507"/>
          </a:xfrm>
        </p:spPr>
        <p:txBody>
          <a:bodyPr>
            <a:normAutofit/>
          </a:bodyPr>
          <a:lstStyle/>
          <a:p>
            <a:pPr marL="0" indent="0">
              <a:buNone/>
            </a:pPr>
            <a:r>
              <a:rPr lang="en-US" sz="4400" dirty="0"/>
              <a:t>Open the </a:t>
            </a:r>
            <a:r>
              <a:rPr lang="en-US" sz="3600" dirty="0">
                <a:solidFill>
                  <a:srgbClr val="0070C0"/>
                </a:solidFill>
                <a:latin typeface="Monaco" pitchFamily="2" charset="77"/>
              </a:rPr>
              <a:t>02_transform_visualize.qmd</a:t>
            </a:r>
            <a:r>
              <a:rPr lang="en-US" sz="4000" dirty="0"/>
              <a:t> </a:t>
            </a:r>
            <a:r>
              <a:rPr lang="en-US" sz="4400" dirty="0"/>
              <a:t>file in the </a:t>
            </a:r>
            <a:r>
              <a:rPr lang="en-US" sz="3600" dirty="0">
                <a:solidFill>
                  <a:srgbClr val="0070C0"/>
                </a:solidFill>
                <a:latin typeface="Monaco" pitchFamily="2" charset="77"/>
              </a:rPr>
              <a:t>exercises</a:t>
            </a:r>
            <a:r>
              <a:rPr lang="en-US" sz="4400" dirty="0"/>
              <a:t> folder.</a:t>
            </a:r>
          </a:p>
          <a:p>
            <a:pPr marL="0" indent="0">
              <a:buNone/>
            </a:pPr>
            <a:r>
              <a:rPr lang="en-US" sz="4400" dirty="0"/>
              <a:t>Read what it says and follow the instructions to complete the exercise.</a:t>
            </a:r>
          </a:p>
        </p:txBody>
      </p:sp>
    </p:spTree>
    <p:extLst>
      <p:ext uri="{BB962C8B-B14F-4D97-AF65-F5344CB8AC3E}">
        <p14:creationId xmlns:p14="http://schemas.microsoft.com/office/powerpoint/2010/main" val="2932052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4187686" y="1684117"/>
            <a:ext cx="7618831" cy="1006074"/>
          </a:xfrm>
        </p:spPr>
        <p:txBody>
          <a:bodyPr>
            <a:normAutofit/>
          </a:bodyPr>
          <a:lstStyle/>
          <a:p>
            <a:pPr marL="0" indent="0">
              <a:buNone/>
            </a:pPr>
            <a:r>
              <a:rPr lang="en-US" sz="2800" dirty="0">
                <a:latin typeface="Consolas" panose="020B0609020204030204" pitchFamily="49" charset="0"/>
              </a:rPr>
              <a:t>select()</a:t>
            </a:r>
            <a:r>
              <a:rPr lang="en-US" sz="3200" dirty="0"/>
              <a:t> subsets columns by name</a:t>
            </a:r>
            <a:endParaRPr lang="en-US" sz="3200" dirty="0">
              <a:latin typeface="Consolas" panose="020B0609020204030204" pitchFamily="49" charset="0"/>
            </a:endParaRP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grpSp>
        <p:nvGrpSpPr>
          <p:cNvPr id="6" name="Group 5">
            <a:extLst>
              <a:ext uri="{FF2B5EF4-FFF2-40B4-BE49-F238E27FC236}">
                <a16:creationId xmlns:a16="http://schemas.microsoft.com/office/drawing/2014/main" id="{7BD6099D-93BA-4044-B5A2-A0D34FDA56FE}"/>
              </a:ext>
            </a:extLst>
          </p:cNvPr>
          <p:cNvGrpSpPr/>
          <p:nvPr/>
        </p:nvGrpSpPr>
        <p:grpSpPr>
          <a:xfrm>
            <a:off x="1454258" y="1684117"/>
            <a:ext cx="2247767" cy="995844"/>
            <a:chOff x="593887" y="1722035"/>
            <a:chExt cx="2247767" cy="995844"/>
          </a:xfrm>
        </p:grpSpPr>
        <p:graphicFrame>
          <p:nvGraphicFramePr>
            <p:cNvPr id="10" name="Google Shape;147;p18">
              <a:extLst>
                <a:ext uri="{FF2B5EF4-FFF2-40B4-BE49-F238E27FC236}">
                  <a16:creationId xmlns:a16="http://schemas.microsoft.com/office/drawing/2014/main" id="{1745E705-87DD-3546-A5E7-2D5DC3A2CBE9}"/>
                </a:ext>
              </a:extLst>
            </p:cNvPr>
            <p:cNvGraphicFramePr/>
            <p:nvPr/>
          </p:nvGraphicFramePr>
          <p:xfrm>
            <a:off x="593887" y="1722035"/>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1" name="Google Shape;148;p18">
              <a:extLst>
                <a:ext uri="{FF2B5EF4-FFF2-40B4-BE49-F238E27FC236}">
                  <a16:creationId xmlns:a16="http://schemas.microsoft.com/office/drawing/2014/main" id="{D40F168D-7E8B-2049-97B7-940B96812DC7}"/>
                </a:ext>
              </a:extLst>
            </p:cNvPr>
            <p:cNvGraphicFramePr/>
            <p:nvPr/>
          </p:nvGraphicFramePr>
          <p:xfrm>
            <a:off x="2238454" y="1749723"/>
            <a:ext cx="603200" cy="968156"/>
          </p:xfrm>
          <a:graphic>
            <a:graphicData uri="http://schemas.openxmlformats.org/drawingml/2006/table">
              <a:tbl>
                <a:tblPr firstRow="1" bandRow="1">
                  <a:noFill/>
                </a:tblPr>
                <a:tblGrid>
                  <a:gridCol w="296502">
                    <a:extLst>
                      <a:ext uri="{9D8B030D-6E8A-4147-A177-3AD203B41FA5}">
                        <a16:colId xmlns:a16="http://schemas.microsoft.com/office/drawing/2014/main" val="20000"/>
                      </a:ext>
                    </a:extLst>
                  </a:gridCol>
                  <a:gridCol w="306698">
                    <a:extLst>
                      <a:ext uri="{9D8B030D-6E8A-4147-A177-3AD203B41FA5}">
                        <a16:colId xmlns:a16="http://schemas.microsoft.com/office/drawing/2014/main" val="20001"/>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sp>
          <p:nvSpPr>
            <p:cNvPr id="12" name="Google Shape;152;p18">
              <a:extLst>
                <a:ext uri="{FF2B5EF4-FFF2-40B4-BE49-F238E27FC236}">
                  <a16:creationId xmlns:a16="http://schemas.microsoft.com/office/drawing/2014/main" id="{DEADF342-73B1-2040-AF14-4CDD98875EBB}"/>
                </a:ext>
              </a:extLst>
            </p:cNvPr>
            <p:cNvSpPr/>
            <p:nvPr/>
          </p:nvSpPr>
          <p:spPr>
            <a:xfrm>
              <a:off x="1775840" y="2100439"/>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pSp>
      <p:grpSp>
        <p:nvGrpSpPr>
          <p:cNvPr id="20" name="Group 19">
            <a:extLst>
              <a:ext uri="{FF2B5EF4-FFF2-40B4-BE49-F238E27FC236}">
                <a16:creationId xmlns:a16="http://schemas.microsoft.com/office/drawing/2014/main" id="{F7FD02C8-45FD-AC4C-9347-9497C6B4C4C8}"/>
              </a:ext>
            </a:extLst>
          </p:cNvPr>
          <p:cNvGrpSpPr/>
          <p:nvPr/>
        </p:nvGrpSpPr>
        <p:grpSpPr>
          <a:xfrm>
            <a:off x="1033365" y="3068855"/>
            <a:ext cx="2668660" cy="968156"/>
            <a:chOff x="593887" y="3068855"/>
            <a:chExt cx="2668660" cy="968156"/>
          </a:xfrm>
        </p:grpSpPr>
        <p:graphicFrame>
          <p:nvGraphicFramePr>
            <p:cNvPr id="13" name="Google Shape;154;p18">
              <a:extLst>
                <a:ext uri="{FF2B5EF4-FFF2-40B4-BE49-F238E27FC236}">
                  <a16:creationId xmlns:a16="http://schemas.microsoft.com/office/drawing/2014/main" id="{AAFA965D-DF2A-6C42-BC67-62B616730392}"/>
                </a:ext>
              </a:extLst>
            </p:cNvPr>
            <p:cNvGraphicFramePr/>
            <p:nvPr/>
          </p:nvGraphicFramePr>
          <p:xfrm>
            <a:off x="593887" y="3068855"/>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4" name="Google Shape;156;p18">
              <a:extLst>
                <a:ext uri="{FF2B5EF4-FFF2-40B4-BE49-F238E27FC236}">
                  <a16:creationId xmlns:a16="http://schemas.microsoft.com/office/drawing/2014/main" id="{CE221E51-9868-B04B-BB8E-1B5FE62169F6}"/>
                </a:ext>
              </a:extLst>
            </p:cNvPr>
            <p:cNvGraphicFramePr/>
            <p:nvPr/>
          </p:nvGraphicFramePr>
          <p:xfrm>
            <a:off x="2216523" y="3068855"/>
            <a:ext cx="1046024" cy="402120"/>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bl>
            </a:graphicData>
          </a:graphic>
        </p:graphicFrame>
        <p:sp>
          <p:nvSpPr>
            <p:cNvPr id="15" name="Google Shape;152;p18">
              <a:extLst>
                <a:ext uri="{FF2B5EF4-FFF2-40B4-BE49-F238E27FC236}">
                  <a16:creationId xmlns:a16="http://schemas.microsoft.com/office/drawing/2014/main" id="{953A488E-38F8-AF4E-99A7-CD62C97E3E6B}"/>
                </a:ext>
              </a:extLst>
            </p:cNvPr>
            <p:cNvSpPr/>
            <p:nvPr/>
          </p:nvSpPr>
          <p:spPr>
            <a:xfrm>
              <a:off x="1764874" y="3164241"/>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pSp>
      <p:grpSp>
        <p:nvGrpSpPr>
          <p:cNvPr id="23" name="Group 22">
            <a:extLst>
              <a:ext uri="{FF2B5EF4-FFF2-40B4-BE49-F238E27FC236}">
                <a16:creationId xmlns:a16="http://schemas.microsoft.com/office/drawing/2014/main" id="{083CA39A-79FA-4C45-AC13-9FB81CC49D08}"/>
              </a:ext>
            </a:extLst>
          </p:cNvPr>
          <p:cNvGrpSpPr/>
          <p:nvPr/>
        </p:nvGrpSpPr>
        <p:grpSpPr>
          <a:xfrm>
            <a:off x="219420" y="4172724"/>
            <a:ext cx="3482605" cy="912032"/>
            <a:chOff x="281013" y="5097164"/>
            <a:chExt cx="3482605" cy="912032"/>
          </a:xfrm>
        </p:grpSpPr>
        <p:pic>
          <p:nvPicPr>
            <p:cNvPr id="17" name="Picture 16">
              <a:extLst>
                <a:ext uri="{FF2B5EF4-FFF2-40B4-BE49-F238E27FC236}">
                  <a16:creationId xmlns:a16="http://schemas.microsoft.com/office/drawing/2014/main" id="{425F0177-33B0-EA40-901A-AF59885B5D2C}"/>
                </a:ext>
              </a:extLst>
            </p:cNvPr>
            <p:cNvPicPr>
              <a:picLocks noChangeAspect="1"/>
            </p:cNvPicPr>
            <p:nvPr/>
          </p:nvPicPr>
          <p:blipFill rotWithShape="1">
            <a:blip r:embed="rId4"/>
            <a:srcRect r="59207"/>
            <a:stretch/>
          </p:blipFill>
          <p:spPr>
            <a:xfrm>
              <a:off x="281013" y="5097164"/>
              <a:ext cx="1358898" cy="908520"/>
            </a:xfrm>
            <a:prstGeom prst="rect">
              <a:avLst/>
            </a:prstGeom>
          </p:spPr>
        </p:pic>
        <p:pic>
          <p:nvPicPr>
            <p:cNvPr id="18" name="Picture 17">
              <a:extLst>
                <a:ext uri="{FF2B5EF4-FFF2-40B4-BE49-F238E27FC236}">
                  <a16:creationId xmlns:a16="http://schemas.microsoft.com/office/drawing/2014/main" id="{5B6A5F4B-BA39-354C-8EB8-6D7B2EAF4259}"/>
                </a:ext>
              </a:extLst>
            </p:cNvPr>
            <p:cNvPicPr>
              <a:picLocks noChangeAspect="1"/>
            </p:cNvPicPr>
            <p:nvPr/>
          </p:nvPicPr>
          <p:blipFill rotWithShape="1">
            <a:blip r:embed="rId4"/>
            <a:srcRect l="50000"/>
            <a:stretch/>
          </p:blipFill>
          <p:spPr>
            <a:xfrm>
              <a:off x="2091560" y="5097164"/>
              <a:ext cx="1672058" cy="912032"/>
            </a:xfrm>
            <a:prstGeom prst="rect">
              <a:avLst/>
            </a:prstGeom>
          </p:spPr>
        </p:pic>
        <p:sp>
          <p:nvSpPr>
            <p:cNvPr id="19" name="Google Shape;152;p18">
              <a:extLst>
                <a:ext uri="{FF2B5EF4-FFF2-40B4-BE49-F238E27FC236}">
                  <a16:creationId xmlns:a16="http://schemas.microsoft.com/office/drawing/2014/main" id="{462C7D19-9D66-724F-8A20-892B6F088D4D}"/>
                </a:ext>
              </a:extLst>
            </p:cNvPr>
            <p:cNvSpPr/>
            <p:nvPr/>
          </p:nvSpPr>
          <p:spPr>
            <a:xfrm>
              <a:off x="1720629" y="5505495"/>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pSp>
      <p:sp>
        <p:nvSpPr>
          <p:cNvPr id="21" name="Content Placeholder 2">
            <a:extLst>
              <a:ext uri="{FF2B5EF4-FFF2-40B4-BE49-F238E27FC236}">
                <a16:creationId xmlns:a16="http://schemas.microsoft.com/office/drawing/2014/main" id="{2DEAB4D9-C338-6245-9259-A388CDA39D7F}"/>
              </a:ext>
            </a:extLst>
          </p:cNvPr>
          <p:cNvSpPr txBox="1">
            <a:spLocks/>
          </p:cNvSpPr>
          <p:nvPr/>
        </p:nvSpPr>
        <p:spPr>
          <a:xfrm>
            <a:off x="4187685" y="3068855"/>
            <a:ext cx="7618831" cy="100607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en-US" sz="2800" dirty="0">
                <a:latin typeface="Consolas" panose="020B0609020204030204" pitchFamily="49" charset="0"/>
              </a:rPr>
              <a:t>filter()</a:t>
            </a:r>
            <a:r>
              <a:rPr lang="en-US" sz="3200" dirty="0"/>
              <a:t> subsets rows by a logical condition</a:t>
            </a:r>
            <a:endParaRPr lang="en-US" sz="3200" dirty="0">
              <a:latin typeface="Consolas" panose="020B0609020204030204" pitchFamily="49" charset="0"/>
            </a:endParaRPr>
          </a:p>
        </p:txBody>
      </p:sp>
      <p:sp>
        <p:nvSpPr>
          <p:cNvPr id="22" name="Content Placeholder 2">
            <a:extLst>
              <a:ext uri="{FF2B5EF4-FFF2-40B4-BE49-F238E27FC236}">
                <a16:creationId xmlns:a16="http://schemas.microsoft.com/office/drawing/2014/main" id="{7784CEEB-F171-2F4C-8DD8-1799B30BBA12}"/>
              </a:ext>
            </a:extLst>
          </p:cNvPr>
          <p:cNvSpPr txBox="1">
            <a:spLocks/>
          </p:cNvSpPr>
          <p:nvPr/>
        </p:nvSpPr>
        <p:spPr>
          <a:xfrm>
            <a:off x="4187685" y="5446082"/>
            <a:ext cx="7618831" cy="100607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3200" dirty="0"/>
              <a:t>Use the </a:t>
            </a:r>
            <a:r>
              <a:rPr lang="en-US" sz="3200" b="1" dirty="0"/>
              <a:t>pipe operator </a:t>
            </a:r>
            <a:r>
              <a:rPr lang="en-US" sz="2800" dirty="0">
                <a:latin typeface="Consolas" panose="020B0609020204030204" pitchFamily="49" charset="0"/>
              </a:rPr>
              <a:t>|&gt;</a:t>
            </a:r>
            <a:r>
              <a:rPr lang="en-US" sz="3200" dirty="0"/>
              <a:t> to chain functions into a pipeline</a:t>
            </a:r>
            <a:endParaRPr lang="en-US" sz="3200" dirty="0">
              <a:latin typeface="Consolas" panose="020B0609020204030204" pitchFamily="49" charset="0"/>
            </a:endParaRPr>
          </a:p>
        </p:txBody>
      </p:sp>
      <p:sp>
        <p:nvSpPr>
          <p:cNvPr id="24" name="Content Placeholder 2">
            <a:extLst>
              <a:ext uri="{FF2B5EF4-FFF2-40B4-BE49-F238E27FC236}">
                <a16:creationId xmlns:a16="http://schemas.microsoft.com/office/drawing/2014/main" id="{05EA191B-21B6-A946-8FF4-3846B22FCED1}"/>
              </a:ext>
            </a:extLst>
          </p:cNvPr>
          <p:cNvSpPr txBox="1">
            <a:spLocks/>
          </p:cNvSpPr>
          <p:nvPr/>
        </p:nvSpPr>
        <p:spPr>
          <a:xfrm>
            <a:off x="4187685" y="4367455"/>
            <a:ext cx="7618831" cy="100607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en-US" sz="2800" dirty="0">
                <a:latin typeface="Consolas" panose="020B0609020204030204" pitchFamily="49" charset="0"/>
              </a:rPr>
              <a:t>mutate()</a:t>
            </a:r>
            <a:r>
              <a:rPr lang="en-US" sz="3200" dirty="0"/>
              <a:t> creates new calculated columns</a:t>
            </a:r>
            <a:endParaRPr lang="en-US" sz="3200" dirty="0">
              <a:latin typeface="Consolas" panose="020B0609020204030204" pitchFamily="49" charset="0"/>
            </a:endParaRPr>
          </a:p>
        </p:txBody>
      </p:sp>
      <p:pic>
        <p:nvPicPr>
          <p:cNvPr id="2" name="Picture 1">
            <a:extLst>
              <a:ext uri="{FF2B5EF4-FFF2-40B4-BE49-F238E27FC236}">
                <a16:creationId xmlns:a16="http://schemas.microsoft.com/office/drawing/2014/main" id="{FDFC1D01-BDD7-0042-AFB6-30DDF0BB1055}"/>
              </a:ext>
            </a:extLst>
          </p:cNvPr>
          <p:cNvPicPr>
            <a:picLocks noChangeAspect="1"/>
          </p:cNvPicPr>
          <p:nvPr/>
        </p:nvPicPr>
        <p:blipFill>
          <a:blip r:embed="rId5"/>
          <a:stretch>
            <a:fillRect/>
          </a:stretch>
        </p:blipFill>
        <p:spPr>
          <a:xfrm>
            <a:off x="303045" y="5539309"/>
            <a:ext cx="3365352" cy="656783"/>
          </a:xfrm>
          <a:prstGeom prst="rect">
            <a:avLst/>
          </a:prstGeom>
        </p:spPr>
      </p:pic>
    </p:spTree>
    <p:extLst>
      <p:ext uri="{BB962C8B-B14F-4D97-AF65-F5344CB8AC3E}">
        <p14:creationId xmlns:p14="http://schemas.microsoft.com/office/powerpoint/2010/main" val="3739392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a:t>A Brief </a:t>
            </a:r>
            <a:r>
              <a:rPr lang="en-US">
                <a:latin typeface="+mn-lt"/>
              </a:rPr>
              <a:t>Intro </a:t>
            </a:r>
            <a:r>
              <a:rPr lang="en-US" dirty="0">
                <a:latin typeface="+mn-lt"/>
              </a:rPr>
              <a:t>to the </a:t>
            </a:r>
            <a:r>
              <a:rPr lang="en-US" dirty="0" err="1">
                <a:latin typeface="+mn-lt"/>
              </a:rPr>
              <a:t>Tidyverse</a:t>
            </a:r>
            <a:endParaRPr lang="en-US" dirty="0">
              <a:latin typeface="+mn-lt"/>
            </a:endParaRPr>
          </a:p>
        </p:txBody>
      </p:sp>
    </p:spTree>
    <p:extLst>
      <p:ext uri="{BB962C8B-B14F-4D97-AF65-F5344CB8AC3E}">
        <p14:creationId xmlns:p14="http://schemas.microsoft.com/office/powerpoint/2010/main" val="40632597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3592286" y="1454453"/>
            <a:ext cx="8214231" cy="1013570"/>
          </a:xfrm>
        </p:spPr>
        <p:txBody>
          <a:bodyPr>
            <a:normAutofit lnSpcReduction="10000"/>
          </a:bodyPr>
          <a:lstStyle/>
          <a:p>
            <a:pPr marL="0" indent="0">
              <a:buNone/>
            </a:pPr>
            <a:r>
              <a:rPr lang="en-US" sz="2400" b="1" dirty="0"/>
              <a:t>ggplot2</a:t>
            </a:r>
            <a:r>
              <a:rPr lang="en-US" sz="2400" dirty="0"/>
              <a:t> is a the </a:t>
            </a:r>
            <a:r>
              <a:rPr lang="en-US" sz="2400" dirty="0" err="1"/>
              <a:t>tidyverse</a:t>
            </a:r>
            <a:r>
              <a:rPr lang="en-US" sz="2400" dirty="0"/>
              <a:t> package for visualizing data. You can create </a:t>
            </a:r>
            <a:r>
              <a:rPr lang="en-US" sz="2400" b="1" dirty="0"/>
              <a:t>any type of plot</a:t>
            </a:r>
            <a:r>
              <a:rPr lang="en-US" sz="2400" dirty="0"/>
              <a:t> using a simple template to which you provide:</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pic>
        <p:nvPicPr>
          <p:cNvPr id="10" name="Picture 9">
            <a:extLst>
              <a:ext uri="{FF2B5EF4-FFF2-40B4-BE49-F238E27FC236}">
                <a16:creationId xmlns:a16="http://schemas.microsoft.com/office/drawing/2014/main" id="{7AAAA238-6FB0-5E42-852D-D68BD5CFFBB8}"/>
              </a:ext>
            </a:extLst>
          </p:cNvPr>
          <p:cNvPicPr>
            <a:picLocks noChangeAspect="1"/>
          </p:cNvPicPr>
          <p:nvPr/>
        </p:nvPicPr>
        <p:blipFill>
          <a:blip r:embed="rId3"/>
          <a:stretch>
            <a:fillRect/>
          </a:stretch>
        </p:blipFill>
        <p:spPr>
          <a:xfrm>
            <a:off x="2180393" y="1454452"/>
            <a:ext cx="1073417" cy="1013571"/>
          </a:xfrm>
          <a:prstGeom prst="rect">
            <a:avLst/>
          </a:prstGeom>
        </p:spPr>
      </p:pic>
      <p:pic>
        <p:nvPicPr>
          <p:cNvPr id="5" name="Picture 4">
            <a:extLst>
              <a:ext uri="{FF2B5EF4-FFF2-40B4-BE49-F238E27FC236}">
                <a16:creationId xmlns:a16="http://schemas.microsoft.com/office/drawing/2014/main" id="{9F9B2E9C-ADD0-A346-B768-475D9AF0FEEE}"/>
              </a:ext>
            </a:extLst>
          </p:cNvPr>
          <p:cNvPicPr>
            <a:picLocks noChangeAspect="1"/>
          </p:cNvPicPr>
          <p:nvPr/>
        </p:nvPicPr>
        <p:blipFill>
          <a:blip r:embed="rId4"/>
          <a:stretch>
            <a:fillRect/>
          </a:stretch>
        </p:blipFill>
        <p:spPr>
          <a:xfrm>
            <a:off x="1765568" y="2609516"/>
            <a:ext cx="1488242" cy="689291"/>
          </a:xfrm>
          <a:prstGeom prst="rect">
            <a:avLst/>
          </a:prstGeom>
        </p:spPr>
      </p:pic>
      <p:grpSp>
        <p:nvGrpSpPr>
          <p:cNvPr id="11" name="Group 10">
            <a:extLst>
              <a:ext uri="{FF2B5EF4-FFF2-40B4-BE49-F238E27FC236}">
                <a16:creationId xmlns:a16="http://schemas.microsoft.com/office/drawing/2014/main" id="{25F99C33-345F-8549-BA1B-F83B59476A70}"/>
              </a:ext>
            </a:extLst>
          </p:cNvPr>
          <p:cNvGrpSpPr/>
          <p:nvPr/>
        </p:nvGrpSpPr>
        <p:grpSpPr>
          <a:xfrm>
            <a:off x="943087" y="4500584"/>
            <a:ext cx="2330152" cy="748755"/>
            <a:chOff x="1380698" y="1691644"/>
            <a:chExt cx="6271390" cy="2015206"/>
          </a:xfrm>
        </p:grpSpPr>
        <p:pic>
          <p:nvPicPr>
            <p:cNvPr id="12" name="Picture 11">
              <a:extLst>
                <a:ext uri="{FF2B5EF4-FFF2-40B4-BE49-F238E27FC236}">
                  <a16:creationId xmlns:a16="http://schemas.microsoft.com/office/drawing/2014/main" id="{11874E44-159A-4343-AA1A-D31F7FAC7CA4}"/>
                </a:ext>
              </a:extLst>
            </p:cNvPr>
            <p:cNvPicPr>
              <a:picLocks noChangeAspect="1"/>
            </p:cNvPicPr>
            <p:nvPr/>
          </p:nvPicPr>
          <p:blipFill rotWithShape="1">
            <a:blip r:embed="rId5"/>
            <a:srcRect r="66500" b="52477"/>
            <a:stretch/>
          </p:blipFill>
          <p:spPr>
            <a:xfrm>
              <a:off x="1380698" y="1691644"/>
              <a:ext cx="3159217" cy="2015206"/>
            </a:xfrm>
            <a:prstGeom prst="rect">
              <a:avLst/>
            </a:prstGeom>
          </p:spPr>
        </p:pic>
        <p:pic>
          <p:nvPicPr>
            <p:cNvPr id="13" name="Picture 12">
              <a:extLst>
                <a:ext uri="{FF2B5EF4-FFF2-40B4-BE49-F238E27FC236}">
                  <a16:creationId xmlns:a16="http://schemas.microsoft.com/office/drawing/2014/main" id="{2CC5E960-F76E-BF44-A2E2-28146661C608}"/>
                </a:ext>
              </a:extLst>
            </p:cNvPr>
            <p:cNvPicPr>
              <a:picLocks noChangeAspect="1"/>
            </p:cNvPicPr>
            <p:nvPr/>
          </p:nvPicPr>
          <p:blipFill rotWithShape="1">
            <a:blip r:embed="rId5"/>
            <a:srcRect t="50000" r="66999" b="2477"/>
            <a:stretch/>
          </p:blipFill>
          <p:spPr>
            <a:xfrm>
              <a:off x="4539916" y="1691644"/>
              <a:ext cx="3112172" cy="2015206"/>
            </a:xfrm>
            <a:prstGeom prst="rect">
              <a:avLst/>
            </a:prstGeom>
          </p:spPr>
        </p:pic>
      </p:grpSp>
      <p:grpSp>
        <p:nvGrpSpPr>
          <p:cNvPr id="14" name="Group 13">
            <a:extLst>
              <a:ext uri="{FF2B5EF4-FFF2-40B4-BE49-F238E27FC236}">
                <a16:creationId xmlns:a16="http://schemas.microsoft.com/office/drawing/2014/main" id="{BDA36BC4-E1DD-D64F-9384-38E479190EE0}"/>
              </a:ext>
            </a:extLst>
          </p:cNvPr>
          <p:cNvGrpSpPr/>
          <p:nvPr/>
        </p:nvGrpSpPr>
        <p:grpSpPr>
          <a:xfrm>
            <a:off x="257896" y="3440300"/>
            <a:ext cx="3015343" cy="804489"/>
            <a:chOff x="838200" y="2150595"/>
            <a:chExt cx="10738892" cy="2865120"/>
          </a:xfrm>
        </p:grpSpPr>
        <p:pic>
          <p:nvPicPr>
            <p:cNvPr id="15" name="Picture 14">
              <a:extLst>
                <a:ext uri="{FF2B5EF4-FFF2-40B4-BE49-F238E27FC236}">
                  <a16:creationId xmlns:a16="http://schemas.microsoft.com/office/drawing/2014/main" id="{9EEEC20D-67F8-7A42-A5F8-FB1EFDC5CC97}"/>
                </a:ext>
              </a:extLst>
            </p:cNvPr>
            <p:cNvPicPr>
              <a:picLocks noChangeAspect="1"/>
            </p:cNvPicPr>
            <p:nvPr/>
          </p:nvPicPr>
          <p:blipFill>
            <a:blip r:embed="rId6"/>
            <a:stretch>
              <a:fillRect/>
            </a:stretch>
          </p:blipFill>
          <p:spPr>
            <a:xfrm>
              <a:off x="6319292" y="2150595"/>
              <a:ext cx="5257800" cy="2865120"/>
            </a:xfrm>
            <a:prstGeom prst="rect">
              <a:avLst/>
            </a:prstGeom>
          </p:spPr>
        </p:pic>
        <p:pic>
          <p:nvPicPr>
            <p:cNvPr id="16" name="Picture 15">
              <a:extLst>
                <a:ext uri="{FF2B5EF4-FFF2-40B4-BE49-F238E27FC236}">
                  <a16:creationId xmlns:a16="http://schemas.microsoft.com/office/drawing/2014/main" id="{4D25BA22-EA9E-D844-8A76-2ADA8772814C}"/>
                </a:ext>
              </a:extLst>
            </p:cNvPr>
            <p:cNvPicPr>
              <a:picLocks noChangeAspect="1"/>
            </p:cNvPicPr>
            <p:nvPr/>
          </p:nvPicPr>
          <p:blipFill>
            <a:blip r:embed="rId7"/>
            <a:stretch>
              <a:fillRect/>
            </a:stretch>
          </p:blipFill>
          <p:spPr>
            <a:xfrm>
              <a:off x="838200" y="2150595"/>
              <a:ext cx="5257800" cy="2865120"/>
            </a:xfrm>
            <a:prstGeom prst="rect">
              <a:avLst/>
            </a:prstGeom>
          </p:spPr>
        </p:pic>
      </p:grpSp>
      <p:sp>
        <p:nvSpPr>
          <p:cNvPr id="20" name="Content Placeholder 2">
            <a:extLst>
              <a:ext uri="{FF2B5EF4-FFF2-40B4-BE49-F238E27FC236}">
                <a16:creationId xmlns:a16="http://schemas.microsoft.com/office/drawing/2014/main" id="{CA390970-3B2E-EB4F-974D-AB5B46CF6752}"/>
              </a:ext>
            </a:extLst>
          </p:cNvPr>
          <p:cNvSpPr txBox="1">
            <a:spLocks/>
          </p:cNvSpPr>
          <p:nvPr/>
        </p:nvSpPr>
        <p:spPr>
          <a:xfrm>
            <a:off x="3768503" y="2609515"/>
            <a:ext cx="8214231" cy="843488"/>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en-US" sz="2400" dirty="0"/>
              <a:t>1. A </a:t>
            </a:r>
            <a:r>
              <a:rPr lang="en-US" sz="2400" b="1" dirty="0"/>
              <a:t>tidy data frame</a:t>
            </a:r>
            <a:r>
              <a:rPr lang="en-US" sz="2400" dirty="0"/>
              <a:t>, in which each </a:t>
            </a:r>
            <a:r>
              <a:rPr lang="en-US" sz="2400" b="1" dirty="0">
                <a:solidFill>
                  <a:schemeClr val="accent2"/>
                </a:solidFill>
              </a:rPr>
              <a:t>variable</a:t>
            </a:r>
            <a:r>
              <a:rPr lang="en-US" sz="2400" dirty="0"/>
              <a:t> is in its own </a:t>
            </a:r>
            <a:r>
              <a:rPr lang="en-US" sz="2400" b="1" dirty="0">
                <a:solidFill>
                  <a:schemeClr val="accent2"/>
                </a:solidFill>
              </a:rPr>
              <a:t>column</a:t>
            </a:r>
            <a:r>
              <a:rPr lang="en-US" sz="2400" dirty="0"/>
              <a:t>, each </a:t>
            </a:r>
            <a:r>
              <a:rPr lang="en-US" sz="2400" b="1" dirty="0">
                <a:solidFill>
                  <a:srgbClr val="92D050"/>
                </a:solidFill>
              </a:rPr>
              <a:t>observation</a:t>
            </a:r>
            <a:r>
              <a:rPr lang="en-US" sz="2400" dirty="0"/>
              <a:t> is in its own </a:t>
            </a:r>
            <a:r>
              <a:rPr lang="en-US" sz="2400" b="1" dirty="0">
                <a:solidFill>
                  <a:srgbClr val="92D050"/>
                </a:solidFill>
              </a:rPr>
              <a:t>row</a:t>
            </a:r>
            <a:r>
              <a:rPr lang="en-US" sz="2400" dirty="0"/>
              <a:t>, each </a:t>
            </a:r>
            <a:r>
              <a:rPr lang="en-US" sz="2400" b="1" dirty="0">
                <a:solidFill>
                  <a:srgbClr val="FFC000"/>
                </a:solidFill>
              </a:rPr>
              <a:t>value</a:t>
            </a:r>
            <a:r>
              <a:rPr lang="en-US" sz="2400" b="1" dirty="0"/>
              <a:t> </a:t>
            </a:r>
            <a:r>
              <a:rPr lang="en-US" sz="2400" dirty="0"/>
              <a:t>is in its own </a:t>
            </a:r>
            <a:r>
              <a:rPr lang="en-US" sz="2400" b="1" dirty="0">
                <a:solidFill>
                  <a:srgbClr val="FFC000"/>
                </a:solidFill>
              </a:rPr>
              <a:t>cell</a:t>
            </a:r>
            <a:r>
              <a:rPr lang="en-US" sz="2400" dirty="0"/>
              <a:t>;</a:t>
            </a:r>
            <a:endParaRPr lang="en-US" sz="2400" dirty="0">
              <a:solidFill>
                <a:srgbClr val="FFC000"/>
              </a:solidFill>
            </a:endParaRPr>
          </a:p>
        </p:txBody>
      </p:sp>
      <p:sp>
        <p:nvSpPr>
          <p:cNvPr id="21" name="Content Placeholder 2">
            <a:extLst>
              <a:ext uri="{FF2B5EF4-FFF2-40B4-BE49-F238E27FC236}">
                <a16:creationId xmlns:a16="http://schemas.microsoft.com/office/drawing/2014/main" id="{7756C814-0D63-6645-B88E-415FA7035F49}"/>
              </a:ext>
            </a:extLst>
          </p:cNvPr>
          <p:cNvSpPr txBox="1">
            <a:spLocks/>
          </p:cNvSpPr>
          <p:nvPr/>
        </p:nvSpPr>
        <p:spPr>
          <a:xfrm>
            <a:off x="3768502" y="3578024"/>
            <a:ext cx="8214231" cy="80448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400" dirty="0"/>
              <a:t>2. A </a:t>
            </a:r>
            <a:r>
              <a:rPr lang="en-US" sz="2400" b="1" dirty="0" err="1"/>
              <a:t>geom</a:t>
            </a:r>
            <a:r>
              <a:rPr lang="en-US" sz="2400" b="1" dirty="0"/>
              <a:t> function</a:t>
            </a:r>
            <a:r>
              <a:rPr lang="en-US" sz="2400" dirty="0"/>
              <a:t>, which tells R what kind of plot to make; and</a:t>
            </a:r>
            <a:endParaRPr lang="en-US" sz="2400" dirty="0">
              <a:solidFill>
                <a:srgbClr val="92D050"/>
              </a:solidFill>
            </a:endParaRPr>
          </a:p>
        </p:txBody>
      </p:sp>
      <p:sp>
        <p:nvSpPr>
          <p:cNvPr id="22" name="Content Placeholder 2">
            <a:extLst>
              <a:ext uri="{FF2B5EF4-FFF2-40B4-BE49-F238E27FC236}">
                <a16:creationId xmlns:a16="http://schemas.microsoft.com/office/drawing/2014/main" id="{7C4A4C1A-F9EC-7A40-8D1A-509D2006ECFD}"/>
              </a:ext>
            </a:extLst>
          </p:cNvPr>
          <p:cNvSpPr txBox="1">
            <a:spLocks/>
          </p:cNvSpPr>
          <p:nvPr/>
        </p:nvSpPr>
        <p:spPr>
          <a:xfrm>
            <a:off x="3768501" y="4528820"/>
            <a:ext cx="8214231" cy="109032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400" dirty="0"/>
              <a:t>3. </a:t>
            </a:r>
            <a:r>
              <a:rPr lang="en-US" sz="2400" b="1" dirty="0"/>
              <a:t>Aesthetic mappings</a:t>
            </a:r>
            <a:r>
              <a:rPr lang="en-US" sz="2400" dirty="0"/>
              <a:t>, which tell R how to represent data as graphical markings on the plot.</a:t>
            </a:r>
          </a:p>
        </p:txBody>
      </p:sp>
    </p:spTree>
    <p:extLst>
      <p:ext uri="{BB962C8B-B14F-4D97-AF65-F5344CB8AC3E}">
        <p14:creationId xmlns:p14="http://schemas.microsoft.com/office/powerpoint/2010/main" val="3232773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What else?</a:t>
            </a:r>
          </a:p>
        </p:txBody>
      </p:sp>
    </p:spTree>
    <p:extLst>
      <p:ext uri="{BB962C8B-B14F-4D97-AF65-F5344CB8AC3E}">
        <p14:creationId xmlns:p14="http://schemas.microsoft.com/office/powerpoint/2010/main" val="32971113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99226A-1113-674C-A787-6FC5B2ED2F0D}"/>
              </a:ext>
            </a:extLst>
          </p:cNvPr>
          <p:cNvPicPr>
            <a:picLocks noChangeAspect="1"/>
          </p:cNvPicPr>
          <p:nvPr/>
        </p:nvPicPr>
        <p:blipFill>
          <a:blip r:embed="rId3"/>
          <a:stretch>
            <a:fillRect/>
          </a:stretch>
        </p:blipFill>
        <p:spPr>
          <a:xfrm>
            <a:off x="1296650" y="1126273"/>
            <a:ext cx="9598699" cy="7105786"/>
          </a:xfrm>
          <a:prstGeom prst="rect">
            <a:avLst/>
          </a:prstGeom>
        </p:spPr>
      </p:pic>
      <p:sp>
        <p:nvSpPr>
          <p:cNvPr id="3" name="Rectangle 2"/>
          <p:cNvSpPr/>
          <p:nvPr/>
        </p:nvSpPr>
        <p:spPr>
          <a:xfrm>
            <a:off x="1296650" y="1126273"/>
            <a:ext cx="9598699" cy="7772400"/>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87816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103446" y="1161846"/>
            <a:ext cx="9985108" cy="7210714"/>
          </a:xfrm>
          <a:prstGeom prst="rect">
            <a:avLst/>
          </a:prstGeom>
        </p:spPr>
      </p:pic>
      <p:sp>
        <p:nvSpPr>
          <p:cNvPr id="3" name="Rectangle 2"/>
          <p:cNvSpPr/>
          <p:nvPr/>
        </p:nvSpPr>
        <p:spPr>
          <a:xfrm>
            <a:off x="1103445" y="1161846"/>
            <a:ext cx="9985109" cy="7210714"/>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90493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1B11FDD-EFA9-6944-904E-E5C6FA8D89E8}"/>
              </a:ext>
            </a:extLst>
          </p:cNvPr>
          <p:cNvGrpSpPr/>
          <p:nvPr/>
        </p:nvGrpSpPr>
        <p:grpSpPr>
          <a:xfrm>
            <a:off x="2151353" y="801153"/>
            <a:ext cx="7889294" cy="5255693"/>
            <a:chOff x="2104549" y="830314"/>
            <a:chExt cx="7889294" cy="5255693"/>
          </a:xfrm>
        </p:grpSpPr>
        <p:grpSp>
          <p:nvGrpSpPr>
            <p:cNvPr id="11" name="Group 10">
              <a:extLst>
                <a:ext uri="{FF2B5EF4-FFF2-40B4-BE49-F238E27FC236}">
                  <a16:creationId xmlns:a16="http://schemas.microsoft.com/office/drawing/2014/main" id="{C8DCDED1-AAA1-8349-A8CD-800A703C32B3}"/>
                </a:ext>
              </a:extLst>
            </p:cNvPr>
            <p:cNvGrpSpPr/>
            <p:nvPr/>
          </p:nvGrpSpPr>
          <p:grpSpPr>
            <a:xfrm>
              <a:off x="2104549" y="830315"/>
              <a:ext cx="6582683" cy="5255692"/>
              <a:chOff x="-176095" y="3589988"/>
              <a:chExt cx="4589764" cy="3664522"/>
            </a:xfrm>
          </p:grpSpPr>
          <p:pic>
            <p:nvPicPr>
              <p:cNvPr id="3" name="Picture 2">
                <a:extLst>
                  <a:ext uri="{FF2B5EF4-FFF2-40B4-BE49-F238E27FC236}">
                    <a16:creationId xmlns:a16="http://schemas.microsoft.com/office/drawing/2014/main" id="{B716C1E9-5D77-2840-9A8A-A811A6548D29}"/>
                  </a:ext>
                </a:extLst>
              </p:cNvPr>
              <p:cNvPicPr>
                <a:picLocks noChangeAspect="1"/>
              </p:cNvPicPr>
              <p:nvPr/>
            </p:nvPicPr>
            <p:blipFill>
              <a:blip r:embed="rId3"/>
              <a:stretch>
                <a:fillRect/>
              </a:stretch>
            </p:blipFill>
            <p:spPr>
              <a:xfrm>
                <a:off x="-176095" y="3596338"/>
                <a:ext cx="1765300" cy="2032000"/>
              </a:xfrm>
              <a:prstGeom prst="rect">
                <a:avLst/>
              </a:prstGeom>
            </p:spPr>
          </p:pic>
          <p:pic>
            <p:nvPicPr>
              <p:cNvPr id="4" name="Picture 3">
                <a:extLst>
                  <a:ext uri="{FF2B5EF4-FFF2-40B4-BE49-F238E27FC236}">
                    <a16:creationId xmlns:a16="http://schemas.microsoft.com/office/drawing/2014/main" id="{F328C1AA-0C23-E048-B252-8E41D2EE6A41}"/>
                  </a:ext>
                </a:extLst>
              </p:cNvPr>
              <p:cNvPicPr>
                <a:picLocks noChangeAspect="1"/>
              </p:cNvPicPr>
              <p:nvPr/>
            </p:nvPicPr>
            <p:blipFill>
              <a:blip r:embed="rId4"/>
              <a:stretch>
                <a:fillRect/>
              </a:stretch>
            </p:blipFill>
            <p:spPr>
              <a:xfrm>
                <a:off x="759376" y="5209810"/>
                <a:ext cx="1765300" cy="2044700"/>
              </a:xfrm>
              <a:prstGeom prst="rect">
                <a:avLst/>
              </a:prstGeom>
            </p:spPr>
          </p:pic>
          <p:pic>
            <p:nvPicPr>
              <p:cNvPr id="5" name="Picture 4">
                <a:extLst>
                  <a:ext uri="{FF2B5EF4-FFF2-40B4-BE49-F238E27FC236}">
                    <a16:creationId xmlns:a16="http://schemas.microsoft.com/office/drawing/2014/main" id="{59A2579C-BC64-2D46-A734-E675DF6084C6}"/>
                  </a:ext>
                </a:extLst>
              </p:cNvPr>
              <p:cNvPicPr>
                <a:picLocks noChangeAspect="1"/>
              </p:cNvPicPr>
              <p:nvPr/>
            </p:nvPicPr>
            <p:blipFill>
              <a:blip r:embed="rId5"/>
              <a:stretch>
                <a:fillRect/>
              </a:stretch>
            </p:blipFill>
            <p:spPr>
              <a:xfrm>
                <a:off x="1691654" y="3589988"/>
                <a:ext cx="1765300" cy="2044700"/>
              </a:xfrm>
              <a:prstGeom prst="rect">
                <a:avLst/>
              </a:prstGeom>
            </p:spPr>
          </p:pic>
          <p:pic>
            <p:nvPicPr>
              <p:cNvPr id="6" name="Picture 5">
                <a:extLst>
                  <a:ext uri="{FF2B5EF4-FFF2-40B4-BE49-F238E27FC236}">
                    <a16:creationId xmlns:a16="http://schemas.microsoft.com/office/drawing/2014/main" id="{D328831E-2B01-F543-80FB-1D3F1D7A6244}"/>
                  </a:ext>
                </a:extLst>
              </p:cNvPr>
              <p:cNvPicPr>
                <a:picLocks noChangeAspect="1"/>
              </p:cNvPicPr>
              <p:nvPr/>
            </p:nvPicPr>
            <p:blipFill>
              <a:blip r:embed="rId6"/>
              <a:stretch>
                <a:fillRect/>
              </a:stretch>
            </p:blipFill>
            <p:spPr>
              <a:xfrm>
                <a:off x="2648369" y="5209810"/>
                <a:ext cx="1765300" cy="2032000"/>
              </a:xfrm>
              <a:prstGeom prst="rect">
                <a:avLst/>
              </a:prstGeom>
            </p:spPr>
          </p:pic>
        </p:grpSp>
        <p:pic>
          <p:nvPicPr>
            <p:cNvPr id="2" name="Picture 1">
              <a:extLst>
                <a:ext uri="{FF2B5EF4-FFF2-40B4-BE49-F238E27FC236}">
                  <a16:creationId xmlns:a16="http://schemas.microsoft.com/office/drawing/2014/main" id="{10439D8A-D781-5745-9C7C-A4CA1858EDC1}"/>
                </a:ext>
              </a:extLst>
            </p:cNvPr>
            <p:cNvPicPr>
              <a:picLocks noChangeAspect="1"/>
            </p:cNvPicPr>
            <p:nvPr/>
          </p:nvPicPr>
          <p:blipFill>
            <a:blip r:embed="rId7"/>
            <a:stretch>
              <a:fillRect/>
            </a:stretch>
          </p:blipFill>
          <p:spPr>
            <a:xfrm>
              <a:off x="7462034" y="830314"/>
              <a:ext cx="2531809" cy="2932527"/>
            </a:xfrm>
            <a:prstGeom prst="rect">
              <a:avLst/>
            </a:prstGeom>
          </p:spPr>
        </p:pic>
      </p:grpSp>
    </p:spTree>
    <p:extLst>
      <p:ext uri="{BB962C8B-B14F-4D97-AF65-F5344CB8AC3E}">
        <p14:creationId xmlns:p14="http://schemas.microsoft.com/office/powerpoint/2010/main" val="887217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29C9D02-5B6D-CC28-E9FA-58DF4FFD6AAE}"/>
              </a:ext>
            </a:extLst>
          </p:cNvPr>
          <p:cNvPicPr>
            <a:picLocks noChangeAspect="1"/>
          </p:cNvPicPr>
          <p:nvPr/>
        </p:nvPicPr>
        <p:blipFill>
          <a:blip r:embed="rId3"/>
          <a:stretch>
            <a:fillRect/>
          </a:stretch>
        </p:blipFill>
        <p:spPr>
          <a:xfrm>
            <a:off x="-165332" y="2314389"/>
            <a:ext cx="12098992" cy="3357790"/>
          </a:xfrm>
          <a:prstGeom prst="rect">
            <a:avLst/>
          </a:prstGeom>
        </p:spPr>
      </p:pic>
      <p:sp>
        <p:nvSpPr>
          <p:cNvPr id="7" name="object 10">
            <a:extLst>
              <a:ext uri="{FF2B5EF4-FFF2-40B4-BE49-F238E27FC236}">
                <a16:creationId xmlns:a16="http://schemas.microsoft.com/office/drawing/2014/main" id="{856B8654-628A-B24C-8BB0-39E6F5212A24}"/>
              </a:ext>
            </a:extLst>
          </p:cNvPr>
          <p:cNvSpPr txBox="1"/>
          <p:nvPr/>
        </p:nvSpPr>
        <p:spPr>
          <a:xfrm>
            <a:off x="-1" y="682728"/>
            <a:ext cx="12192001"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The Data Analysis Pipeline</a:t>
            </a:r>
            <a:endParaRPr sz="4400" dirty="0">
              <a:latin typeface="Tw Cen MT" panose="020B0602020104020603" pitchFamily="34" charset="77"/>
              <a:cs typeface="Helvetica Neue"/>
            </a:endParaRPr>
          </a:p>
        </p:txBody>
      </p:sp>
      <p:sp>
        <p:nvSpPr>
          <p:cNvPr id="2" name="Rectangle 1">
            <a:extLst>
              <a:ext uri="{FF2B5EF4-FFF2-40B4-BE49-F238E27FC236}">
                <a16:creationId xmlns:a16="http://schemas.microsoft.com/office/drawing/2014/main" id="{4ED914AB-DB7F-BE5F-53E8-F8F5E94D41DB}"/>
              </a:ext>
            </a:extLst>
          </p:cNvPr>
          <p:cNvSpPr/>
          <p:nvPr/>
        </p:nvSpPr>
        <p:spPr>
          <a:xfrm>
            <a:off x="2566787" y="2169402"/>
            <a:ext cx="5595578" cy="1798483"/>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364592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88828" y="2286000"/>
            <a:ext cx="7283635" cy="4022725"/>
          </a:xfrm>
        </p:spPr>
        <p:txBody>
          <a:bodyPr>
            <a:normAutofit/>
          </a:bodyPr>
          <a:lstStyle/>
          <a:p>
            <a:pPr>
              <a:buFont typeface="Arial" charset="0"/>
              <a:buChar char="•"/>
            </a:pPr>
            <a:r>
              <a:rPr lang="en-US" sz="2800" dirty="0"/>
              <a:t> Organize data in a consistent, intuitive way</a:t>
            </a:r>
          </a:p>
          <a:p>
            <a:pPr marL="0" indent="0">
              <a:buNone/>
            </a:pPr>
            <a:endParaRPr lang="en-US" sz="2800" dirty="0"/>
          </a:p>
          <a:p>
            <a:pPr>
              <a:buFont typeface="Arial" charset="0"/>
              <a:buChar char="•"/>
            </a:pPr>
            <a:r>
              <a:rPr lang="en-US" sz="2800" dirty="0"/>
              <a:t> Code should be human readable, concise, and consistent</a:t>
            </a:r>
          </a:p>
          <a:p>
            <a:pPr marL="0" indent="0">
              <a:buNone/>
            </a:pPr>
            <a:endParaRPr lang="en-US" sz="2800" dirty="0"/>
          </a:p>
          <a:p>
            <a:pPr>
              <a:buFont typeface="Arial" charset="0"/>
              <a:buChar char="•"/>
            </a:pPr>
            <a:r>
              <a:rPr lang="en-US" sz="2800" dirty="0"/>
              <a:t> Build pipelines from atomic data analysis steps</a:t>
            </a:r>
          </a:p>
        </p:txBody>
      </p:sp>
      <p:pic>
        <p:nvPicPr>
          <p:cNvPr id="9" name="Picture 8"/>
          <p:cNvPicPr>
            <a:picLocks noChangeAspect="1"/>
          </p:cNvPicPr>
          <p:nvPr/>
        </p:nvPicPr>
        <p:blipFill>
          <a:blip r:embed="rId3"/>
          <a:stretch>
            <a:fillRect/>
          </a:stretch>
        </p:blipFill>
        <p:spPr>
          <a:xfrm>
            <a:off x="8537797" y="2165349"/>
            <a:ext cx="3044604" cy="3044604"/>
          </a:xfrm>
          <a:prstGeom prst="rect">
            <a:avLst/>
          </a:prstGeom>
        </p:spPr>
      </p:pic>
      <p:sp>
        <p:nvSpPr>
          <p:cNvPr id="6" name="object 10">
            <a:extLst>
              <a:ext uri="{FF2B5EF4-FFF2-40B4-BE49-F238E27FC236}">
                <a16:creationId xmlns:a16="http://schemas.microsoft.com/office/drawing/2014/main" id="{B01BE7F9-B159-C54F-B284-E84321FC6776}"/>
              </a:ext>
            </a:extLst>
          </p:cNvPr>
          <p:cNvSpPr txBox="1"/>
          <p:nvPr/>
        </p:nvSpPr>
        <p:spPr>
          <a:xfrm>
            <a:off x="-1" y="682728"/>
            <a:ext cx="12192001"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err="1">
                <a:latin typeface="Tw Cen MT" panose="020B0602020104020603" pitchFamily="34" charset="77"/>
                <a:cs typeface="Helvetica Neue"/>
              </a:rPr>
              <a:t>Tidyverse</a:t>
            </a:r>
            <a:r>
              <a:rPr lang="en-US" sz="4400" spc="-5" dirty="0">
                <a:latin typeface="Tw Cen MT" panose="020B0602020104020603" pitchFamily="34" charset="77"/>
                <a:cs typeface="Helvetica Neue"/>
              </a:rPr>
              <a:t>: R Packages for Data Science</a:t>
            </a:r>
            <a:endParaRPr sz="4400" dirty="0">
              <a:latin typeface="Tw Cen MT" panose="020B0602020104020603" pitchFamily="34" charset="77"/>
              <a:cs typeface="Helvetica Neue"/>
            </a:endParaRPr>
          </a:p>
        </p:txBody>
      </p:sp>
    </p:spTree>
    <p:extLst>
      <p:ext uri="{BB962C8B-B14F-4D97-AF65-F5344CB8AC3E}">
        <p14:creationId xmlns:p14="http://schemas.microsoft.com/office/powerpoint/2010/main" val="730114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68E0FC-A33F-AE51-ACE6-B5B55B911470}"/>
              </a:ext>
            </a:extLst>
          </p:cNvPr>
          <p:cNvPicPr>
            <a:picLocks noChangeAspect="1"/>
          </p:cNvPicPr>
          <p:nvPr/>
        </p:nvPicPr>
        <p:blipFill>
          <a:blip r:embed="rId3"/>
          <a:stretch>
            <a:fillRect/>
          </a:stretch>
        </p:blipFill>
        <p:spPr>
          <a:xfrm>
            <a:off x="6096000" y="1075196"/>
            <a:ext cx="5522259" cy="1758759"/>
          </a:xfrm>
          <a:prstGeom prst="rect">
            <a:avLst/>
          </a:prstGeom>
        </p:spPr>
      </p:pic>
      <p:pic>
        <p:nvPicPr>
          <p:cNvPr id="3" name="Picture 2">
            <a:extLst>
              <a:ext uri="{FF2B5EF4-FFF2-40B4-BE49-F238E27FC236}">
                <a16:creationId xmlns:a16="http://schemas.microsoft.com/office/drawing/2014/main" id="{67094C72-BC11-DF2F-7914-176748786C2B}"/>
              </a:ext>
            </a:extLst>
          </p:cNvPr>
          <p:cNvPicPr>
            <a:picLocks noChangeAspect="1"/>
          </p:cNvPicPr>
          <p:nvPr/>
        </p:nvPicPr>
        <p:blipFill>
          <a:blip r:embed="rId4"/>
          <a:stretch>
            <a:fillRect/>
          </a:stretch>
        </p:blipFill>
        <p:spPr>
          <a:xfrm>
            <a:off x="6096000" y="4024046"/>
            <a:ext cx="4283829" cy="1593584"/>
          </a:xfrm>
          <a:prstGeom prst="rect">
            <a:avLst/>
          </a:prstGeom>
        </p:spPr>
      </p:pic>
      <p:sp>
        <p:nvSpPr>
          <p:cNvPr id="5" name="TextBox 4">
            <a:extLst>
              <a:ext uri="{FF2B5EF4-FFF2-40B4-BE49-F238E27FC236}">
                <a16:creationId xmlns:a16="http://schemas.microsoft.com/office/drawing/2014/main" id="{0524CCF7-E9A5-A332-1F23-D2019511276C}"/>
              </a:ext>
            </a:extLst>
          </p:cNvPr>
          <p:cNvSpPr txBox="1"/>
          <p:nvPr/>
        </p:nvSpPr>
        <p:spPr>
          <a:xfrm>
            <a:off x="685799" y="2097741"/>
            <a:ext cx="4805080" cy="1077218"/>
          </a:xfrm>
          <a:prstGeom prst="rect">
            <a:avLst/>
          </a:prstGeom>
          <a:noFill/>
        </p:spPr>
        <p:txBody>
          <a:bodyPr wrap="square" rtlCol="0">
            <a:spAutoFit/>
          </a:bodyPr>
          <a:lstStyle/>
          <a:p>
            <a:r>
              <a:rPr lang="en-US" sz="3200" dirty="0"/>
              <a:t>keep </a:t>
            </a:r>
            <a:r>
              <a:rPr lang="en-US" sz="3200" b="1" dirty="0">
                <a:solidFill>
                  <a:srgbClr val="FF0000"/>
                </a:solidFill>
              </a:rPr>
              <a:t>rows</a:t>
            </a:r>
            <a:r>
              <a:rPr lang="en-US" sz="3200" dirty="0"/>
              <a:t> that match a condition</a:t>
            </a:r>
          </a:p>
        </p:txBody>
      </p:sp>
      <p:grpSp>
        <p:nvGrpSpPr>
          <p:cNvPr id="7" name="Group 6">
            <a:extLst>
              <a:ext uri="{FF2B5EF4-FFF2-40B4-BE49-F238E27FC236}">
                <a16:creationId xmlns:a16="http://schemas.microsoft.com/office/drawing/2014/main" id="{D9302729-08DD-9F33-14F1-4DA60D40F369}"/>
              </a:ext>
            </a:extLst>
          </p:cNvPr>
          <p:cNvGrpSpPr/>
          <p:nvPr/>
        </p:nvGrpSpPr>
        <p:grpSpPr>
          <a:xfrm>
            <a:off x="685799" y="1273814"/>
            <a:ext cx="4805080" cy="655320"/>
            <a:chOff x="2080825" y="3162925"/>
            <a:chExt cx="8090002" cy="655320"/>
          </a:xfrm>
        </p:grpSpPr>
        <p:sp>
          <p:nvSpPr>
            <p:cNvPr id="8" name="Rectangle 7">
              <a:extLst>
                <a:ext uri="{FF2B5EF4-FFF2-40B4-BE49-F238E27FC236}">
                  <a16:creationId xmlns:a16="http://schemas.microsoft.com/office/drawing/2014/main" id="{49A86ADE-C0C6-A949-B5FD-78094FFF7BFD}"/>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8C9A53F-5262-3795-27E0-E071DC817D07}"/>
                </a:ext>
              </a:extLst>
            </p:cNvPr>
            <p:cNvSpPr txBox="1"/>
            <p:nvPr/>
          </p:nvSpPr>
          <p:spPr>
            <a:xfrm>
              <a:off x="2080825" y="3235065"/>
              <a:ext cx="8090002" cy="461665"/>
            </a:xfrm>
            <a:prstGeom prst="rect">
              <a:avLst/>
            </a:prstGeom>
            <a:noFill/>
          </p:spPr>
          <p:txBody>
            <a:bodyPr wrap="square" rtlCol="0">
              <a:spAutoFit/>
            </a:bodyPr>
            <a:lstStyle/>
            <a:p>
              <a:r>
                <a:rPr lang="en-US" sz="2400" i="1" dirty="0">
                  <a:solidFill>
                    <a:srgbClr val="0070C0"/>
                  </a:solidFill>
                  <a:latin typeface="Monaco" charset="0"/>
                  <a:ea typeface="Monaco" charset="0"/>
                  <a:cs typeface="Monaco" charset="0"/>
                </a:rPr>
                <a:t> </a:t>
              </a:r>
              <a:r>
                <a:rPr lang="en-US" sz="2400" dirty="0">
                  <a:latin typeface="Monaco" charset="0"/>
                  <a:ea typeface="Monaco" charset="0"/>
                  <a:cs typeface="Monaco" charset="0"/>
                </a:rPr>
                <a:t>filter(</a:t>
              </a:r>
              <a:r>
                <a:rPr lang="en-US" sz="2400" i="1" dirty="0">
                  <a:solidFill>
                    <a:srgbClr val="0070C0"/>
                  </a:solidFill>
                  <a:latin typeface="Monaco" charset="0"/>
                  <a:ea typeface="Monaco" charset="0"/>
                  <a:cs typeface="Monaco" charset="0"/>
                </a:rPr>
                <a:t>data</a:t>
              </a:r>
              <a:r>
                <a:rPr lang="en-US" sz="2400" dirty="0">
                  <a:latin typeface="Monaco" charset="0"/>
                  <a:ea typeface="Monaco" charset="0"/>
                  <a:cs typeface="Monaco" charset="0"/>
                </a:rPr>
                <a:t>, </a:t>
              </a:r>
              <a:r>
                <a:rPr lang="en-US" sz="2400" i="1" dirty="0">
                  <a:solidFill>
                    <a:srgbClr val="92D050"/>
                  </a:solidFill>
                  <a:latin typeface="Monaco" charset="0"/>
                  <a:ea typeface="Monaco" charset="0"/>
                  <a:cs typeface="Monaco" charset="0"/>
                </a:rPr>
                <a:t>condition</a:t>
              </a:r>
              <a:r>
                <a:rPr lang="en-US" sz="2400" dirty="0">
                  <a:latin typeface="Monaco" charset="0"/>
                  <a:ea typeface="Monaco" charset="0"/>
                  <a:cs typeface="Monaco" charset="0"/>
                </a:rPr>
                <a:t>)</a:t>
              </a:r>
            </a:p>
          </p:txBody>
        </p:sp>
      </p:grpSp>
      <p:sp>
        <p:nvSpPr>
          <p:cNvPr id="11" name="TextBox 10">
            <a:extLst>
              <a:ext uri="{FF2B5EF4-FFF2-40B4-BE49-F238E27FC236}">
                <a16:creationId xmlns:a16="http://schemas.microsoft.com/office/drawing/2014/main" id="{F025F848-8ECB-2DD6-0FD7-6699D79FFDE6}"/>
              </a:ext>
            </a:extLst>
          </p:cNvPr>
          <p:cNvSpPr txBox="1"/>
          <p:nvPr/>
        </p:nvSpPr>
        <p:spPr>
          <a:xfrm>
            <a:off x="685799" y="4847973"/>
            <a:ext cx="4805080" cy="1077218"/>
          </a:xfrm>
          <a:prstGeom prst="rect">
            <a:avLst/>
          </a:prstGeom>
          <a:noFill/>
        </p:spPr>
        <p:txBody>
          <a:bodyPr wrap="square" rtlCol="0">
            <a:spAutoFit/>
          </a:bodyPr>
          <a:lstStyle/>
          <a:p>
            <a:r>
              <a:rPr lang="en-US" sz="3200" dirty="0"/>
              <a:t>keep or drop </a:t>
            </a:r>
            <a:r>
              <a:rPr lang="en-US" sz="3200" b="1" dirty="0">
                <a:solidFill>
                  <a:srgbClr val="FF0000"/>
                </a:solidFill>
              </a:rPr>
              <a:t>columns</a:t>
            </a:r>
            <a:r>
              <a:rPr lang="en-US" sz="3200" dirty="0"/>
              <a:t> using their names</a:t>
            </a:r>
          </a:p>
        </p:txBody>
      </p:sp>
      <p:grpSp>
        <p:nvGrpSpPr>
          <p:cNvPr id="12" name="Group 11">
            <a:extLst>
              <a:ext uri="{FF2B5EF4-FFF2-40B4-BE49-F238E27FC236}">
                <a16:creationId xmlns:a16="http://schemas.microsoft.com/office/drawing/2014/main" id="{69770903-4418-FC63-031B-137ED1432700}"/>
              </a:ext>
            </a:extLst>
          </p:cNvPr>
          <p:cNvGrpSpPr/>
          <p:nvPr/>
        </p:nvGrpSpPr>
        <p:grpSpPr>
          <a:xfrm>
            <a:off x="685799" y="4024046"/>
            <a:ext cx="4805080" cy="655320"/>
            <a:chOff x="2080825" y="3162925"/>
            <a:chExt cx="8090002" cy="655320"/>
          </a:xfrm>
        </p:grpSpPr>
        <p:sp>
          <p:nvSpPr>
            <p:cNvPr id="13" name="Rectangle 12">
              <a:extLst>
                <a:ext uri="{FF2B5EF4-FFF2-40B4-BE49-F238E27FC236}">
                  <a16:creationId xmlns:a16="http://schemas.microsoft.com/office/drawing/2014/main" id="{6E5CE046-FA5F-B1AB-7FB5-964168F7B6BD}"/>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A2A58FE-6D72-8C23-F412-1D4C9D9335A7}"/>
                </a:ext>
              </a:extLst>
            </p:cNvPr>
            <p:cNvSpPr txBox="1"/>
            <p:nvPr/>
          </p:nvSpPr>
          <p:spPr>
            <a:xfrm>
              <a:off x="2080825" y="3235065"/>
              <a:ext cx="8090002" cy="461665"/>
            </a:xfrm>
            <a:prstGeom prst="rect">
              <a:avLst/>
            </a:prstGeom>
            <a:noFill/>
          </p:spPr>
          <p:txBody>
            <a:bodyPr wrap="square" rtlCol="0">
              <a:spAutoFit/>
            </a:bodyPr>
            <a:lstStyle/>
            <a:p>
              <a:r>
                <a:rPr lang="en-US" sz="2400" i="1" dirty="0">
                  <a:solidFill>
                    <a:srgbClr val="0070C0"/>
                  </a:solidFill>
                  <a:latin typeface="Monaco" charset="0"/>
                  <a:ea typeface="Monaco" charset="0"/>
                  <a:cs typeface="Monaco" charset="0"/>
                </a:rPr>
                <a:t> </a:t>
              </a:r>
              <a:r>
                <a:rPr lang="en-US" sz="2400" dirty="0">
                  <a:latin typeface="Monaco" charset="0"/>
                  <a:ea typeface="Monaco" charset="0"/>
                  <a:cs typeface="Monaco" charset="0"/>
                </a:rPr>
                <a:t>select(</a:t>
              </a:r>
              <a:r>
                <a:rPr lang="en-US" sz="2400" i="1" dirty="0">
                  <a:solidFill>
                    <a:srgbClr val="0070C0"/>
                  </a:solidFill>
                  <a:latin typeface="Monaco" charset="0"/>
                  <a:ea typeface="Monaco" charset="0"/>
                  <a:cs typeface="Monaco" charset="0"/>
                </a:rPr>
                <a:t>data</a:t>
              </a:r>
              <a:r>
                <a:rPr lang="en-US" sz="2400" dirty="0">
                  <a:latin typeface="Monaco" charset="0"/>
                  <a:ea typeface="Monaco" charset="0"/>
                  <a:cs typeface="Monaco" charset="0"/>
                </a:rPr>
                <a:t>, </a:t>
              </a:r>
              <a:r>
                <a:rPr lang="en-US" sz="2400" i="1" dirty="0">
                  <a:solidFill>
                    <a:srgbClr val="92D050"/>
                  </a:solidFill>
                  <a:latin typeface="Monaco" charset="0"/>
                  <a:ea typeface="Monaco" charset="0"/>
                  <a:cs typeface="Monaco" charset="0"/>
                </a:rPr>
                <a:t>columns</a:t>
              </a:r>
              <a:r>
                <a:rPr lang="en-US" sz="2400" dirty="0">
                  <a:latin typeface="Monaco" charset="0"/>
                  <a:ea typeface="Monaco" charset="0"/>
                  <a:cs typeface="Monaco" charset="0"/>
                </a:rPr>
                <a:t>)</a:t>
              </a:r>
            </a:p>
          </p:txBody>
        </p:sp>
      </p:grpSp>
      <p:grpSp>
        <p:nvGrpSpPr>
          <p:cNvPr id="10" name="Group 9">
            <a:extLst>
              <a:ext uri="{FF2B5EF4-FFF2-40B4-BE49-F238E27FC236}">
                <a16:creationId xmlns:a16="http://schemas.microsoft.com/office/drawing/2014/main" id="{FD6F5CAA-E3EC-9549-3373-8CFA1404712F}"/>
              </a:ext>
            </a:extLst>
          </p:cNvPr>
          <p:cNvGrpSpPr/>
          <p:nvPr/>
        </p:nvGrpSpPr>
        <p:grpSpPr>
          <a:xfrm>
            <a:off x="4927940" y="2048327"/>
            <a:ext cx="2899028" cy="1692771"/>
            <a:chOff x="896764" y="1503897"/>
            <a:chExt cx="2365216" cy="1692771"/>
          </a:xfrm>
        </p:grpSpPr>
        <p:sp>
          <p:nvSpPr>
            <p:cNvPr id="15" name="Rounded Rectangular Callout 14">
              <a:extLst>
                <a:ext uri="{FF2B5EF4-FFF2-40B4-BE49-F238E27FC236}">
                  <a16:creationId xmlns:a16="http://schemas.microsoft.com/office/drawing/2014/main" id="{F87A8F79-8D30-95A6-D05D-49EAC9241676}"/>
                </a:ext>
              </a:extLst>
            </p:cNvPr>
            <p:cNvSpPr/>
            <p:nvPr/>
          </p:nvSpPr>
          <p:spPr>
            <a:xfrm>
              <a:off x="896764" y="1732048"/>
              <a:ext cx="2365216" cy="1246648"/>
            </a:xfrm>
            <a:prstGeom prst="wedgeRoundRectCallout">
              <a:avLst>
                <a:gd name="adj1" fmla="val -64272"/>
                <a:gd name="adj2" fmla="val -98844"/>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ACA1C8A-9663-1024-0540-C0710DBAA3F1}"/>
                </a:ext>
              </a:extLst>
            </p:cNvPr>
            <p:cNvSpPr txBox="1"/>
            <p:nvPr/>
          </p:nvSpPr>
          <p:spPr>
            <a:xfrm>
              <a:off x="896764" y="1503897"/>
              <a:ext cx="2365216" cy="1692771"/>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logical test </a:t>
              </a:r>
              <a:br>
                <a:rPr lang="en-US" sz="2800" dirty="0">
                  <a:solidFill>
                    <a:schemeClr val="bg1"/>
                  </a:solidFill>
                </a:rPr>
              </a:br>
              <a:r>
                <a:rPr lang="en-US" sz="2000" dirty="0">
                  <a:solidFill>
                    <a:schemeClr val="bg1"/>
                  </a:solidFill>
                </a:rPr>
                <a:t>(return each row for which the test is </a:t>
              </a:r>
              <a:r>
                <a:rPr lang="en-US" sz="2000" u="sng" dirty="0">
                  <a:solidFill>
                    <a:schemeClr val="bg1"/>
                  </a:solidFill>
                </a:rPr>
                <a:t>TRUE</a:t>
              </a:r>
              <a:r>
                <a:rPr lang="en-US" sz="2000" dirty="0">
                  <a:solidFill>
                    <a:schemeClr val="bg1"/>
                  </a:solidFill>
                </a:rPr>
                <a:t>)</a:t>
              </a:r>
              <a:endParaRPr lang="en-US" sz="2000" dirty="0">
                <a:solidFill>
                  <a:schemeClr val="bg1"/>
                </a:solidFill>
                <a:latin typeface="Consolas" panose="020B0609020204030204" pitchFamily="49" charset="0"/>
                <a:ea typeface="Monaco" charset="0"/>
                <a:cs typeface="Consolas" panose="020B0609020204030204" pitchFamily="49" charset="0"/>
              </a:endParaRPr>
            </a:p>
            <a:p>
              <a:pPr algn="ctr"/>
              <a:endParaRPr lang="en-US" sz="1600" dirty="0">
                <a:solidFill>
                  <a:schemeClr val="bg1"/>
                </a:solidFill>
              </a:endParaRPr>
            </a:p>
          </p:txBody>
        </p:sp>
      </p:grpSp>
      <p:grpSp>
        <p:nvGrpSpPr>
          <p:cNvPr id="4" name="Group 3">
            <a:extLst>
              <a:ext uri="{FF2B5EF4-FFF2-40B4-BE49-F238E27FC236}">
                <a16:creationId xmlns:a16="http://schemas.microsoft.com/office/drawing/2014/main" id="{37BB3BCB-7252-18B3-81E4-5A6D7D2B268C}"/>
              </a:ext>
            </a:extLst>
          </p:cNvPr>
          <p:cNvGrpSpPr/>
          <p:nvPr/>
        </p:nvGrpSpPr>
        <p:grpSpPr>
          <a:xfrm>
            <a:off x="5338885" y="4977704"/>
            <a:ext cx="6279373" cy="1661993"/>
            <a:chOff x="896764" y="1519287"/>
            <a:chExt cx="2365216" cy="1661993"/>
          </a:xfrm>
        </p:grpSpPr>
        <p:sp>
          <p:nvSpPr>
            <p:cNvPr id="6" name="Rounded Rectangular Callout 5">
              <a:extLst>
                <a:ext uri="{FF2B5EF4-FFF2-40B4-BE49-F238E27FC236}">
                  <a16:creationId xmlns:a16="http://schemas.microsoft.com/office/drawing/2014/main" id="{94B561C5-882F-783F-5E7A-0C31B2C74740}"/>
                </a:ext>
              </a:extLst>
            </p:cNvPr>
            <p:cNvSpPr/>
            <p:nvPr/>
          </p:nvSpPr>
          <p:spPr>
            <a:xfrm>
              <a:off x="896764" y="1732048"/>
              <a:ext cx="2365216" cy="1246648"/>
            </a:xfrm>
            <a:prstGeom prst="wedgeRoundRectCallout">
              <a:avLst>
                <a:gd name="adj1" fmla="val -70138"/>
                <a:gd name="adj2" fmla="val -105787"/>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718BBC5A-9AAC-A81F-4B2D-4460330DC562}"/>
                </a:ext>
              </a:extLst>
            </p:cNvPr>
            <p:cNvSpPr txBox="1"/>
            <p:nvPr/>
          </p:nvSpPr>
          <p:spPr>
            <a:xfrm>
              <a:off x="896764" y="1519287"/>
              <a:ext cx="2365216" cy="1661993"/>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column names</a:t>
              </a:r>
              <a:br>
                <a:rPr lang="en-US" sz="2800" dirty="0">
                  <a:solidFill>
                    <a:schemeClr val="bg1"/>
                  </a:solidFill>
                </a:rPr>
              </a:br>
              <a:r>
                <a:rPr lang="en-US" sz="2000" dirty="0">
                  <a:solidFill>
                    <a:schemeClr val="bg1"/>
                  </a:solidFill>
                </a:rPr>
                <a:t>select multiple by separating with commas; </a:t>
              </a:r>
            </a:p>
            <a:p>
              <a:pPr algn="ctr"/>
              <a:r>
                <a:rPr lang="en-US" sz="2000" dirty="0">
                  <a:solidFill>
                    <a:schemeClr val="bg1"/>
                  </a:solidFill>
                </a:rPr>
                <a:t>drop instead of keep by prefixing column names with “-”</a:t>
              </a:r>
              <a:endParaRPr lang="en-US" sz="2000" dirty="0">
                <a:solidFill>
                  <a:schemeClr val="bg1"/>
                </a:solidFill>
                <a:latin typeface="Consolas" panose="020B0609020204030204" pitchFamily="49" charset="0"/>
                <a:ea typeface="Monaco" charset="0"/>
                <a:cs typeface="Consolas" panose="020B0609020204030204" pitchFamily="49" charset="0"/>
              </a:endParaRPr>
            </a:p>
            <a:p>
              <a:pPr algn="ctr"/>
              <a:endParaRPr lang="en-US" sz="1600" dirty="0">
                <a:solidFill>
                  <a:schemeClr val="bg1"/>
                </a:solidFill>
              </a:endParaRPr>
            </a:p>
          </p:txBody>
        </p:sp>
      </p:grpSp>
    </p:spTree>
    <p:extLst>
      <p:ext uri="{BB962C8B-B14F-4D97-AF65-F5344CB8AC3E}">
        <p14:creationId xmlns:p14="http://schemas.microsoft.com/office/powerpoint/2010/main" val="351287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DE07BDC-5F91-F77A-B8D0-5E02B8D28946}"/>
              </a:ext>
            </a:extLst>
          </p:cNvPr>
          <p:cNvPicPr>
            <a:picLocks noChangeAspect="1"/>
          </p:cNvPicPr>
          <p:nvPr/>
        </p:nvPicPr>
        <p:blipFill>
          <a:blip r:embed="rId3"/>
          <a:stretch>
            <a:fillRect/>
          </a:stretch>
        </p:blipFill>
        <p:spPr>
          <a:xfrm>
            <a:off x="6096000" y="865835"/>
            <a:ext cx="5746376" cy="1357412"/>
          </a:xfrm>
          <a:prstGeom prst="rect">
            <a:avLst/>
          </a:prstGeom>
        </p:spPr>
      </p:pic>
      <p:sp>
        <p:nvSpPr>
          <p:cNvPr id="5" name="TextBox 4">
            <a:extLst>
              <a:ext uri="{FF2B5EF4-FFF2-40B4-BE49-F238E27FC236}">
                <a16:creationId xmlns:a16="http://schemas.microsoft.com/office/drawing/2014/main" id="{95735DF1-1B7C-81CE-6B56-DDDBC1584A12}"/>
              </a:ext>
            </a:extLst>
          </p:cNvPr>
          <p:cNvSpPr txBox="1"/>
          <p:nvPr/>
        </p:nvSpPr>
        <p:spPr>
          <a:xfrm>
            <a:off x="685799" y="2097741"/>
            <a:ext cx="4805080" cy="584775"/>
          </a:xfrm>
          <a:prstGeom prst="rect">
            <a:avLst/>
          </a:prstGeom>
          <a:noFill/>
        </p:spPr>
        <p:txBody>
          <a:bodyPr wrap="square" rtlCol="0">
            <a:spAutoFit/>
          </a:bodyPr>
          <a:lstStyle/>
          <a:p>
            <a:r>
              <a:rPr lang="en-US" sz="3200" dirty="0"/>
              <a:t>Creates calculated columns</a:t>
            </a:r>
          </a:p>
        </p:txBody>
      </p:sp>
      <p:grpSp>
        <p:nvGrpSpPr>
          <p:cNvPr id="6" name="Group 5">
            <a:extLst>
              <a:ext uri="{FF2B5EF4-FFF2-40B4-BE49-F238E27FC236}">
                <a16:creationId xmlns:a16="http://schemas.microsoft.com/office/drawing/2014/main" id="{A692EEA7-4ABC-DA33-AABF-198CFEE1D5DB}"/>
              </a:ext>
            </a:extLst>
          </p:cNvPr>
          <p:cNvGrpSpPr/>
          <p:nvPr/>
        </p:nvGrpSpPr>
        <p:grpSpPr>
          <a:xfrm>
            <a:off x="685799" y="1273814"/>
            <a:ext cx="4805080" cy="655320"/>
            <a:chOff x="2080825" y="3162925"/>
            <a:chExt cx="8090002" cy="655320"/>
          </a:xfrm>
        </p:grpSpPr>
        <p:sp>
          <p:nvSpPr>
            <p:cNvPr id="7" name="Rectangle 6">
              <a:extLst>
                <a:ext uri="{FF2B5EF4-FFF2-40B4-BE49-F238E27FC236}">
                  <a16:creationId xmlns:a16="http://schemas.microsoft.com/office/drawing/2014/main" id="{6189A4EF-0F21-E590-8863-228750C45A14}"/>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F9468B2-8BE7-2F50-ADC8-23ABCB56E3A5}"/>
                </a:ext>
              </a:extLst>
            </p:cNvPr>
            <p:cNvSpPr txBox="1"/>
            <p:nvPr/>
          </p:nvSpPr>
          <p:spPr>
            <a:xfrm>
              <a:off x="2080825" y="3235065"/>
              <a:ext cx="8090002" cy="461665"/>
            </a:xfrm>
            <a:prstGeom prst="rect">
              <a:avLst/>
            </a:prstGeom>
            <a:noFill/>
          </p:spPr>
          <p:txBody>
            <a:bodyPr wrap="square" rtlCol="0">
              <a:spAutoFit/>
            </a:bodyPr>
            <a:lstStyle/>
            <a:p>
              <a:r>
                <a:rPr lang="en-US" sz="2400" i="1" dirty="0">
                  <a:solidFill>
                    <a:srgbClr val="0070C0"/>
                  </a:solidFill>
                  <a:latin typeface="Monaco" charset="0"/>
                  <a:ea typeface="Monaco" charset="0"/>
                  <a:cs typeface="Monaco" charset="0"/>
                </a:rPr>
                <a:t> </a:t>
              </a:r>
              <a:r>
                <a:rPr lang="en-US" sz="2400" dirty="0">
                  <a:latin typeface="Monaco" charset="0"/>
                  <a:ea typeface="Monaco" charset="0"/>
                  <a:cs typeface="Monaco" charset="0"/>
                </a:rPr>
                <a:t>mutate(</a:t>
              </a:r>
              <a:r>
                <a:rPr lang="en-US" sz="2400" i="1" dirty="0">
                  <a:solidFill>
                    <a:srgbClr val="0070C0"/>
                  </a:solidFill>
                  <a:latin typeface="Monaco" charset="0"/>
                  <a:ea typeface="Monaco" charset="0"/>
                  <a:cs typeface="Monaco" charset="0"/>
                </a:rPr>
                <a:t>data</a:t>
              </a:r>
              <a:r>
                <a:rPr lang="en-US" sz="2400" dirty="0">
                  <a:latin typeface="Monaco" charset="0"/>
                  <a:ea typeface="Monaco" charset="0"/>
                  <a:cs typeface="Monaco" charset="0"/>
                </a:rPr>
                <a:t>, </a:t>
              </a:r>
              <a:r>
                <a:rPr lang="en-US" sz="2400" i="1" dirty="0">
                  <a:solidFill>
                    <a:srgbClr val="0070C0"/>
                  </a:solidFill>
                  <a:latin typeface="Monaco" charset="0"/>
                  <a:ea typeface="Monaco" charset="0"/>
                  <a:cs typeface="Monaco" charset="0"/>
                </a:rPr>
                <a:t>col = expr</a:t>
              </a:r>
              <a:r>
                <a:rPr lang="en-US" sz="2400" dirty="0">
                  <a:latin typeface="Monaco" charset="0"/>
                  <a:ea typeface="Monaco" charset="0"/>
                  <a:cs typeface="Monaco" charset="0"/>
                </a:rPr>
                <a:t>)</a:t>
              </a:r>
            </a:p>
          </p:txBody>
        </p:sp>
      </p:grpSp>
      <p:grpSp>
        <p:nvGrpSpPr>
          <p:cNvPr id="9" name="Group 8">
            <a:extLst>
              <a:ext uri="{FF2B5EF4-FFF2-40B4-BE49-F238E27FC236}">
                <a16:creationId xmlns:a16="http://schemas.microsoft.com/office/drawing/2014/main" id="{10449125-8031-8EBD-9762-B8219CCF41DF}"/>
              </a:ext>
            </a:extLst>
          </p:cNvPr>
          <p:cNvGrpSpPr/>
          <p:nvPr/>
        </p:nvGrpSpPr>
        <p:grpSpPr>
          <a:xfrm>
            <a:off x="685799" y="3093649"/>
            <a:ext cx="4805080" cy="3307930"/>
            <a:chOff x="2080825" y="3162925"/>
            <a:chExt cx="8090002" cy="914505"/>
          </a:xfrm>
        </p:grpSpPr>
        <p:sp>
          <p:nvSpPr>
            <p:cNvPr id="10" name="Rectangle 9">
              <a:extLst>
                <a:ext uri="{FF2B5EF4-FFF2-40B4-BE49-F238E27FC236}">
                  <a16:creationId xmlns:a16="http://schemas.microsoft.com/office/drawing/2014/main" id="{60448BE0-0E7C-9E00-3B0F-86D1059C968D}"/>
                </a:ext>
              </a:extLst>
            </p:cNvPr>
            <p:cNvSpPr/>
            <p:nvPr/>
          </p:nvSpPr>
          <p:spPr>
            <a:xfrm>
              <a:off x="2080825" y="3162925"/>
              <a:ext cx="8090002" cy="68008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CC414AF-DADA-5713-2E15-ED471A26CAB6}"/>
                </a:ext>
              </a:extLst>
            </p:cNvPr>
            <p:cNvSpPr txBox="1"/>
            <p:nvPr/>
          </p:nvSpPr>
          <p:spPr>
            <a:xfrm>
              <a:off x="2080825" y="3235065"/>
              <a:ext cx="8090002" cy="842365"/>
            </a:xfrm>
            <a:prstGeom prst="rect">
              <a:avLst/>
            </a:prstGeom>
            <a:noFill/>
          </p:spPr>
          <p:txBody>
            <a:bodyPr wrap="square" rtlCol="0">
              <a:spAutoFit/>
            </a:bodyPr>
            <a:lstStyle/>
            <a:p>
              <a:r>
                <a:rPr lang="en-US" sz="2400" i="1" dirty="0">
                  <a:solidFill>
                    <a:srgbClr val="0070C0"/>
                  </a:solidFill>
                  <a:latin typeface="Monaco" charset="0"/>
                  <a:ea typeface="Monaco" charset="0"/>
                  <a:cs typeface="Monaco" charset="0"/>
                </a:rPr>
                <a:t> data </a:t>
              </a:r>
              <a:r>
                <a:rPr lang="en-US" sz="2400" dirty="0">
                  <a:solidFill>
                    <a:srgbClr val="FF0000"/>
                  </a:solidFill>
                  <a:latin typeface="Monaco" charset="0"/>
                  <a:ea typeface="Monaco" charset="0"/>
                  <a:cs typeface="Monaco" charset="0"/>
                </a:rPr>
                <a:t>|&gt;</a:t>
              </a:r>
            </a:p>
            <a:p>
              <a:r>
                <a:rPr lang="en-US" sz="2400" i="1" dirty="0">
                  <a:solidFill>
                    <a:srgbClr val="0070C0"/>
                  </a:solidFill>
                  <a:latin typeface="Monaco" charset="0"/>
                  <a:ea typeface="Monaco" charset="0"/>
                  <a:cs typeface="Monaco" charset="0"/>
                </a:rPr>
                <a:t>   </a:t>
              </a:r>
              <a:r>
                <a:rPr lang="en-US" sz="2400" dirty="0">
                  <a:latin typeface="Monaco" charset="0"/>
                  <a:ea typeface="Monaco" charset="0"/>
                  <a:cs typeface="Monaco" charset="0"/>
                </a:rPr>
                <a:t>filter(</a:t>
              </a:r>
              <a:r>
                <a:rPr lang="en-US" sz="2400" i="1" dirty="0">
                  <a:solidFill>
                    <a:srgbClr val="0070C0"/>
                  </a:solidFill>
                  <a:latin typeface="Monaco" charset="0"/>
                  <a:ea typeface="Monaco" charset="0"/>
                  <a:cs typeface="Monaco" charset="0"/>
                </a:rPr>
                <a:t>condition</a:t>
              </a:r>
              <a:r>
                <a:rPr lang="en-US" sz="2400" dirty="0">
                  <a:latin typeface="Monaco" charset="0"/>
                  <a:ea typeface="Monaco" charset="0"/>
                  <a:cs typeface="Monaco" charset="0"/>
                </a:rPr>
                <a:t>) </a:t>
              </a:r>
              <a:r>
                <a:rPr lang="en-US" sz="2400" dirty="0">
                  <a:solidFill>
                    <a:srgbClr val="FF0000"/>
                  </a:solidFill>
                  <a:latin typeface="Monaco" charset="0"/>
                  <a:ea typeface="Monaco" charset="0"/>
                  <a:cs typeface="Monaco" charset="0"/>
                </a:rPr>
                <a:t>|&gt;</a:t>
              </a:r>
              <a:endParaRPr lang="en-US" sz="2400" dirty="0">
                <a:latin typeface="Monaco" charset="0"/>
                <a:ea typeface="Monaco" charset="0"/>
                <a:cs typeface="Monaco" charset="0"/>
              </a:endParaRPr>
            </a:p>
            <a:p>
              <a:r>
                <a:rPr lang="en-US" sz="2400" dirty="0">
                  <a:latin typeface="Monaco" charset="0"/>
                  <a:ea typeface="Monaco" charset="0"/>
                  <a:cs typeface="Monaco" charset="0"/>
                </a:rPr>
                <a:t>   select(</a:t>
              </a:r>
              <a:r>
                <a:rPr lang="en-US" sz="2400" i="1" dirty="0">
                  <a:solidFill>
                    <a:srgbClr val="0070C0"/>
                  </a:solidFill>
                  <a:latin typeface="Monaco" charset="0"/>
                  <a:ea typeface="Monaco" charset="0"/>
                  <a:cs typeface="Monaco" charset="0"/>
                </a:rPr>
                <a:t>columns</a:t>
              </a:r>
              <a:r>
                <a:rPr lang="en-US" sz="2400" dirty="0">
                  <a:latin typeface="Monaco" charset="0"/>
                  <a:ea typeface="Monaco" charset="0"/>
                  <a:cs typeface="Monaco" charset="0"/>
                </a:rPr>
                <a:t>) </a:t>
              </a:r>
              <a:r>
                <a:rPr lang="en-US" sz="2400" dirty="0">
                  <a:solidFill>
                    <a:srgbClr val="FF0000"/>
                  </a:solidFill>
                  <a:latin typeface="Monaco" charset="0"/>
                  <a:ea typeface="Monaco" charset="0"/>
                  <a:cs typeface="Monaco" charset="0"/>
                </a:rPr>
                <a:t>|&gt;</a:t>
              </a:r>
              <a:endParaRPr lang="en-US" sz="2400" dirty="0">
                <a:latin typeface="Monaco" charset="0"/>
                <a:ea typeface="Monaco" charset="0"/>
                <a:cs typeface="Monaco" charset="0"/>
              </a:endParaRPr>
            </a:p>
            <a:p>
              <a:r>
                <a:rPr lang="en-US" sz="2400" dirty="0">
                  <a:latin typeface="Monaco" charset="0"/>
                  <a:ea typeface="Monaco" charset="0"/>
                  <a:cs typeface="Monaco" charset="0"/>
                </a:rPr>
                <a:t>   mutate(</a:t>
              </a:r>
              <a:r>
                <a:rPr lang="en-US" sz="2400" i="1" dirty="0">
                  <a:solidFill>
                    <a:srgbClr val="0070C0"/>
                  </a:solidFill>
                  <a:latin typeface="Monaco" charset="0"/>
                  <a:ea typeface="Monaco" charset="0"/>
                  <a:cs typeface="Monaco" charset="0"/>
                </a:rPr>
                <a:t>col = expr</a:t>
              </a:r>
              <a:r>
                <a:rPr lang="en-US" sz="2400" dirty="0">
                  <a:latin typeface="Monaco" charset="0"/>
                  <a:ea typeface="Monaco" charset="0"/>
                  <a:cs typeface="Monaco" charset="0"/>
                </a:rPr>
                <a:t>) </a:t>
              </a:r>
              <a:r>
                <a:rPr lang="en-US" sz="2400" dirty="0">
                  <a:solidFill>
                    <a:srgbClr val="FF0000"/>
                  </a:solidFill>
                  <a:latin typeface="Monaco" charset="0"/>
                  <a:ea typeface="Monaco" charset="0"/>
                  <a:cs typeface="Monaco" charset="0"/>
                </a:rPr>
                <a:t>|&gt;</a:t>
              </a:r>
              <a:endParaRPr lang="en-US" sz="2400" dirty="0">
                <a:latin typeface="Monaco" charset="0"/>
                <a:ea typeface="Monaco" charset="0"/>
                <a:cs typeface="Monaco" charset="0"/>
              </a:endParaRPr>
            </a:p>
            <a:p>
              <a:r>
                <a:rPr lang="en-US" sz="2400" dirty="0">
                  <a:latin typeface="Monaco" charset="0"/>
                  <a:ea typeface="Monaco" charset="0"/>
                  <a:cs typeface="Monaco" charset="0"/>
                </a:rPr>
                <a:t>   ...</a:t>
              </a:r>
            </a:p>
            <a:p>
              <a:endParaRPr lang="en-US" sz="2400" dirty="0">
                <a:latin typeface="Monaco" charset="0"/>
                <a:ea typeface="Monaco" charset="0"/>
                <a:cs typeface="Monaco" charset="0"/>
              </a:endParaRPr>
            </a:p>
            <a:p>
              <a:endParaRPr lang="en-US" sz="2400" dirty="0">
                <a:latin typeface="Monaco" charset="0"/>
                <a:ea typeface="Monaco" charset="0"/>
                <a:cs typeface="Monaco" charset="0"/>
              </a:endParaRPr>
            </a:p>
            <a:p>
              <a:endParaRPr lang="en-US" sz="2400" dirty="0">
                <a:latin typeface="Monaco" charset="0"/>
                <a:ea typeface="Monaco" charset="0"/>
                <a:cs typeface="Monaco" charset="0"/>
              </a:endParaRPr>
            </a:p>
          </p:txBody>
        </p:sp>
      </p:grpSp>
      <p:sp>
        <p:nvSpPr>
          <p:cNvPr id="15" name="TextBox 14">
            <a:extLst>
              <a:ext uri="{FF2B5EF4-FFF2-40B4-BE49-F238E27FC236}">
                <a16:creationId xmlns:a16="http://schemas.microsoft.com/office/drawing/2014/main" id="{1FB9BC37-0F4F-8820-CD07-B9E0F74F7147}"/>
              </a:ext>
            </a:extLst>
          </p:cNvPr>
          <p:cNvSpPr txBox="1"/>
          <p:nvPr/>
        </p:nvSpPr>
        <p:spPr>
          <a:xfrm>
            <a:off x="685799" y="5685220"/>
            <a:ext cx="4805080" cy="1077218"/>
          </a:xfrm>
          <a:prstGeom prst="rect">
            <a:avLst/>
          </a:prstGeom>
          <a:noFill/>
        </p:spPr>
        <p:txBody>
          <a:bodyPr wrap="square" rtlCol="0">
            <a:spAutoFit/>
          </a:bodyPr>
          <a:lstStyle/>
          <a:p>
            <a:r>
              <a:rPr lang="en-US" sz="3200" dirty="0"/>
              <a:t>Chain </a:t>
            </a:r>
            <a:r>
              <a:rPr lang="en-US" sz="3200" dirty="0" err="1"/>
              <a:t>tidyverse</a:t>
            </a:r>
            <a:r>
              <a:rPr lang="en-US" sz="3200" dirty="0"/>
              <a:t> commands into a pipeline</a:t>
            </a:r>
          </a:p>
        </p:txBody>
      </p:sp>
      <p:sp>
        <p:nvSpPr>
          <p:cNvPr id="16" name="Rounded Rectangular Callout 15">
            <a:extLst>
              <a:ext uri="{FF2B5EF4-FFF2-40B4-BE49-F238E27FC236}">
                <a16:creationId xmlns:a16="http://schemas.microsoft.com/office/drawing/2014/main" id="{07E85464-46B2-1221-1C7A-84C7259DCE91}"/>
              </a:ext>
            </a:extLst>
          </p:cNvPr>
          <p:cNvSpPr/>
          <p:nvPr/>
        </p:nvSpPr>
        <p:spPr>
          <a:xfrm>
            <a:off x="6096000" y="2537621"/>
            <a:ext cx="3907967" cy="1246648"/>
          </a:xfrm>
          <a:prstGeom prst="wedgeRoundRectCallout">
            <a:avLst>
              <a:gd name="adj1" fmla="val -149356"/>
              <a:gd name="adj2" fmla="val 34288"/>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E177542-2EA8-0136-71B2-34F9E688BF93}"/>
              </a:ext>
            </a:extLst>
          </p:cNvPr>
          <p:cNvSpPr txBox="1"/>
          <p:nvPr/>
        </p:nvSpPr>
        <p:spPr>
          <a:xfrm>
            <a:off x="6096000" y="2379999"/>
            <a:ext cx="3907967" cy="1508105"/>
          </a:xfrm>
          <a:prstGeom prst="rect">
            <a:avLst/>
          </a:prstGeom>
          <a:noFill/>
        </p:spPr>
        <p:txBody>
          <a:bodyPr wrap="square" rtlCol="0" anchor="ctr">
            <a:spAutoFit/>
          </a:bodyPr>
          <a:lstStyle/>
          <a:p>
            <a:pPr algn="ctr"/>
            <a:endParaRPr lang="en-US" sz="1200" dirty="0">
              <a:solidFill>
                <a:schemeClr val="bg1"/>
              </a:solidFill>
            </a:endParaRPr>
          </a:p>
          <a:p>
            <a:pPr algn="ctr"/>
            <a:r>
              <a:rPr lang="en-US" sz="4000" dirty="0">
                <a:solidFill>
                  <a:schemeClr val="bg1"/>
                </a:solidFill>
              </a:rPr>
              <a:t>pipe operator*</a:t>
            </a:r>
          </a:p>
          <a:p>
            <a:pPr algn="ctr"/>
            <a:r>
              <a:rPr lang="en-US" sz="2800" dirty="0">
                <a:solidFill>
                  <a:schemeClr val="bg1"/>
                </a:solidFill>
              </a:rPr>
              <a:t>(“then”)</a:t>
            </a:r>
            <a:endParaRPr lang="en-US" dirty="0">
              <a:solidFill>
                <a:schemeClr val="bg1"/>
              </a:solidFill>
            </a:endParaRPr>
          </a:p>
          <a:p>
            <a:pPr algn="ctr"/>
            <a:endParaRPr lang="en-US" sz="1200" dirty="0">
              <a:solidFill>
                <a:schemeClr val="bg1"/>
              </a:solidFill>
            </a:endParaRPr>
          </a:p>
        </p:txBody>
      </p:sp>
      <p:sp>
        <p:nvSpPr>
          <p:cNvPr id="2" name="TextBox 1">
            <a:extLst>
              <a:ext uri="{FF2B5EF4-FFF2-40B4-BE49-F238E27FC236}">
                <a16:creationId xmlns:a16="http://schemas.microsoft.com/office/drawing/2014/main" id="{4E5EF341-BF05-2697-20D9-8B32C61EFB0E}"/>
              </a:ext>
            </a:extLst>
          </p:cNvPr>
          <p:cNvSpPr txBox="1"/>
          <p:nvPr/>
        </p:nvSpPr>
        <p:spPr>
          <a:xfrm>
            <a:off x="6815637" y="4229100"/>
            <a:ext cx="2630207" cy="461665"/>
          </a:xfrm>
          <a:prstGeom prst="rect">
            <a:avLst/>
          </a:prstGeom>
          <a:noFill/>
        </p:spPr>
        <p:txBody>
          <a:bodyPr wrap="none" rtlCol="0">
            <a:spAutoFit/>
          </a:bodyPr>
          <a:lstStyle/>
          <a:p>
            <a:r>
              <a:rPr lang="en-US" sz="2400" dirty="0"/>
              <a:t>* alternatively, </a:t>
            </a:r>
            <a:r>
              <a:rPr lang="en-US" sz="2400" dirty="0">
                <a:solidFill>
                  <a:srgbClr val="0070C0"/>
                </a:solidFill>
                <a:latin typeface="Monaco" pitchFamily="2" charset="77"/>
              </a:rPr>
              <a:t>%&gt;%</a:t>
            </a:r>
          </a:p>
        </p:txBody>
      </p:sp>
    </p:spTree>
    <p:extLst>
      <p:ext uri="{BB962C8B-B14F-4D97-AF65-F5344CB8AC3E}">
        <p14:creationId xmlns:p14="http://schemas.microsoft.com/office/powerpoint/2010/main" val="2074765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animBg="1"/>
      <p:bldP spid="17"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2961452" y="740977"/>
            <a:ext cx="5816400" cy="830997"/>
          </a:xfrm>
          <a:prstGeom prst="rect">
            <a:avLst/>
          </a:prstGeom>
        </p:spPr>
        <p:txBody>
          <a:bodyPr wrap="none">
            <a:spAutoFit/>
          </a:bodyPr>
          <a:lstStyle/>
          <a:p>
            <a:r>
              <a:rPr lang="en-US" sz="4800" dirty="0">
                <a:ea typeface="Monaco" charset="0"/>
                <a:cs typeface="Consolas" panose="020B0609020204030204" pitchFamily="49" charset="0"/>
              </a:rPr>
              <a:t>The Pipe Operator</a:t>
            </a:r>
            <a:r>
              <a:rPr lang="en-US" sz="4800" dirty="0">
                <a:latin typeface="Consolas" panose="020B0609020204030204" pitchFamily="49" charset="0"/>
                <a:ea typeface="Monaco" charset="0"/>
                <a:cs typeface="Consolas" panose="020B0609020204030204" pitchFamily="49" charset="0"/>
              </a:rPr>
              <a:t> |&gt;</a:t>
            </a:r>
            <a:endParaRPr lang="en-US" sz="4800" dirty="0"/>
          </a:p>
        </p:txBody>
      </p:sp>
      <p:sp>
        <p:nvSpPr>
          <p:cNvPr id="2" name="TextBox 1"/>
          <p:cNvSpPr txBox="1"/>
          <p:nvPr/>
        </p:nvSpPr>
        <p:spPr>
          <a:xfrm>
            <a:off x="264867" y="3792686"/>
            <a:ext cx="10972799" cy="523220"/>
          </a:xfrm>
          <a:prstGeom prst="rect">
            <a:avLst/>
          </a:prstGeom>
          <a:noFill/>
        </p:spPr>
        <p:txBody>
          <a:bodyPr wrap="square" rtlCol="0">
            <a:spAutoFit/>
          </a:bodyPr>
          <a:lstStyle/>
          <a:p>
            <a:pPr algn="ctr"/>
            <a:r>
              <a:rPr lang="en-US" sz="2800" dirty="0"/>
              <a:t>Passes the </a:t>
            </a:r>
            <a:r>
              <a:rPr lang="en-US" sz="2800" b="1" dirty="0"/>
              <a:t>object on the left </a:t>
            </a:r>
            <a:r>
              <a:rPr lang="en-US" sz="2800" dirty="0"/>
              <a:t>as </a:t>
            </a:r>
            <a:r>
              <a:rPr lang="en-US" sz="2800" b="1" dirty="0"/>
              <a:t>first argument </a:t>
            </a:r>
            <a:r>
              <a:rPr lang="en-US" sz="2800" dirty="0"/>
              <a:t>to the </a:t>
            </a:r>
            <a:r>
              <a:rPr lang="en-US" sz="2800" b="1" dirty="0"/>
              <a:t>function on the right</a:t>
            </a:r>
            <a:r>
              <a:rPr lang="en-US" sz="2800" dirty="0"/>
              <a:t>.</a:t>
            </a:r>
            <a:endParaRPr lang="en-US" sz="2800" dirty="0">
              <a:effectLst/>
            </a:endParaRPr>
          </a:p>
        </p:txBody>
      </p:sp>
      <p:sp>
        <p:nvSpPr>
          <p:cNvPr id="21" name="TextBox 20"/>
          <p:cNvSpPr txBox="1"/>
          <p:nvPr/>
        </p:nvSpPr>
        <p:spPr>
          <a:xfrm>
            <a:off x="445060" y="2906519"/>
            <a:ext cx="10972799" cy="523220"/>
          </a:xfrm>
          <a:prstGeom prst="rect">
            <a:avLst/>
          </a:prstGeom>
          <a:noFill/>
        </p:spPr>
        <p:txBody>
          <a:bodyPr wrap="square" rtlCol="0">
            <a:spAutoFit/>
          </a:bodyPr>
          <a:lstStyle/>
          <a:p>
            <a:r>
              <a:rPr lang="en-US" sz="2800" dirty="0">
                <a:latin typeface="Consolas" panose="020B0609020204030204" pitchFamily="49" charset="0"/>
                <a:ea typeface="Monaco" charset="0"/>
                <a:cs typeface="Consolas" panose="020B0609020204030204" pitchFamily="49" charset="0"/>
              </a:rPr>
              <a:t>  </a:t>
            </a:r>
            <a:r>
              <a:rPr lang="en-US" sz="2800" dirty="0" err="1">
                <a:latin typeface="Consolas" panose="020B0609020204030204" pitchFamily="49" charset="0"/>
                <a:ea typeface="Monaco" charset="0"/>
                <a:cs typeface="Consolas" panose="020B0609020204030204" pitchFamily="49" charset="0"/>
              </a:rPr>
              <a:t>redcart</a:t>
            </a:r>
            <a:r>
              <a:rPr lang="en-US" sz="2800" dirty="0">
                <a:latin typeface="Consolas" panose="020B0609020204030204" pitchFamily="49" charset="0"/>
                <a:ea typeface="Monaco" charset="0"/>
                <a:cs typeface="Consolas" panose="020B0609020204030204" pitchFamily="49" charset="0"/>
              </a:rPr>
              <a:t> </a:t>
            </a:r>
            <a:r>
              <a:rPr lang="en-US" sz="2800" dirty="0">
                <a:solidFill>
                  <a:srgbClr val="C00000"/>
                </a:solidFill>
                <a:latin typeface="Consolas" panose="020B0609020204030204" pitchFamily="49" charset="0"/>
                <a:ea typeface="Monaco" charset="0"/>
                <a:cs typeface="Consolas" panose="020B0609020204030204" pitchFamily="49" charset="0"/>
              </a:rPr>
              <a:t>|&gt;</a:t>
            </a:r>
            <a:r>
              <a:rPr lang="en-US" sz="2800" dirty="0">
                <a:latin typeface="Consolas" panose="020B0609020204030204" pitchFamily="49" charset="0"/>
                <a:ea typeface="Monaco" charset="0"/>
                <a:cs typeface="Consolas" panose="020B0609020204030204" pitchFamily="49" charset="0"/>
              </a:rPr>
              <a:t> filter(</a:t>
            </a:r>
            <a:r>
              <a:rPr lang="en-US" sz="2800" u="sng" dirty="0">
                <a:latin typeface="Consolas" panose="020B0609020204030204" pitchFamily="49" charset="0"/>
                <a:ea typeface="Monaco" charset="0"/>
                <a:cs typeface="Consolas" panose="020B0609020204030204" pitchFamily="49" charset="0"/>
              </a:rPr>
              <a:t>      </a:t>
            </a:r>
            <a:r>
              <a:rPr lang="en-US" sz="2800" dirty="0">
                <a:latin typeface="Consolas" panose="020B0609020204030204" pitchFamily="49" charset="0"/>
                <a:ea typeface="Monaco" charset="0"/>
                <a:cs typeface="Consolas" panose="020B0609020204030204" pitchFamily="49" charset="0"/>
              </a:rPr>
              <a:t>, structure == "repeating")</a:t>
            </a:r>
          </a:p>
        </p:txBody>
      </p:sp>
      <p:sp>
        <p:nvSpPr>
          <p:cNvPr id="4" name="U-Turn Arrow 3"/>
          <p:cNvSpPr/>
          <p:nvPr/>
        </p:nvSpPr>
        <p:spPr>
          <a:xfrm>
            <a:off x="1885950" y="2020352"/>
            <a:ext cx="3237379" cy="886167"/>
          </a:xfrm>
          <a:prstGeom prst="uturnArrow">
            <a:avLst>
              <a:gd name="adj1" fmla="val 41027"/>
              <a:gd name="adj2" fmla="val 25000"/>
              <a:gd name="adj3" fmla="val 34618"/>
              <a:gd name="adj4" fmla="val 19033"/>
              <a:gd name="adj5" fmla="val 10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8BECF9A7-7D7C-1484-0866-1E84154B6B11}"/>
              </a:ext>
            </a:extLst>
          </p:cNvPr>
          <p:cNvSpPr txBox="1"/>
          <p:nvPr/>
        </p:nvSpPr>
        <p:spPr>
          <a:xfrm>
            <a:off x="383252" y="4764284"/>
            <a:ext cx="10972799" cy="523220"/>
          </a:xfrm>
          <a:prstGeom prst="rect">
            <a:avLst/>
          </a:prstGeom>
          <a:noFill/>
        </p:spPr>
        <p:txBody>
          <a:bodyPr wrap="square" rtlCol="0">
            <a:spAutoFit/>
          </a:bodyPr>
          <a:lstStyle/>
          <a:p>
            <a:r>
              <a:rPr lang="en-US" sz="2800" dirty="0">
                <a:latin typeface="Consolas" panose="020B0609020204030204" pitchFamily="49" charset="0"/>
                <a:ea typeface="Monaco" charset="0"/>
                <a:cs typeface="Consolas" panose="020B0609020204030204" pitchFamily="49" charset="0"/>
              </a:rPr>
              <a:t>             filter(</a:t>
            </a:r>
            <a:r>
              <a:rPr lang="en-US" sz="2800" dirty="0" err="1">
                <a:latin typeface="Consolas" panose="020B0609020204030204" pitchFamily="49" charset="0"/>
                <a:ea typeface="Monaco" charset="0"/>
                <a:cs typeface="Consolas" panose="020B0609020204030204" pitchFamily="49" charset="0"/>
              </a:rPr>
              <a:t>redcart</a:t>
            </a:r>
            <a:r>
              <a:rPr lang="en-US" sz="2800" dirty="0">
                <a:latin typeface="Consolas" panose="020B0609020204030204" pitchFamily="49" charset="0"/>
                <a:ea typeface="Monaco" charset="0"/>
                <a:cs typeface="Consolas" panose="020B0609020204030204" pitchFamily="49" charset="0"/>
              </a:rPr>
              <a:t>, structure == "repeating")</a:t>
            </a:r>
          </a:p>
        </p:txBody>
      </p:sp>
      <p:sp>
        <p:nvSpPr>
          <p:cNvPr id="5" name="TextBox 4">
            <a:extLst>
              <a:ext uri="{FF2B5EF4-FFF2-40B4-BE49-F238E27FC236}">
                <a16:creationId xmlns:a16="http://schemas.microsoft.com/office/drawing/2014/main" id="{0AD2B08A-0F42-B642-E75B-21B9EAA32302}"/>
              </a:ext>
            </a:extLst>
          </p:cNvPr>
          <p:cNvSpPr txBox="1"/>
          <p:nvPr/>
        </p:nvSpPr>
        <p:spPr>
          <a:xfrm>
            <a:off x="348961" y="5388841"/>
            <a:ext cx="10972799" cy="523220"/>
          </a:xfrm>
          <a:prstGeom prst="rect">
            <a:avLst/>
          </a:prstGeom>
          <a:noFill/>
        </p:spPr>
        <p:txBody>
          <a:bodyPr wrap="square" rtlCol="0">
            <a:spAutoFit/>
          </a:bodyPr>
          <a:lstStyle/>
          <a:p>
            <a:r>
              <a:rPr lang="en-US" sz="2800" dirty="0">
                <a:latin typeface="Consolas" panose="020B0609020204030204" pitchFamily="49" charset="0"/>
                <a:ea typeface="Monaco" charset="0"/>
                <a:cs typeface="Consolas" panose="020B0609020204030204" pitchFamily="49" charset="0"/>
              </a:rPr>
              <a:t>  </a:t>
            </a:r>
            <a:r>
              <a:rPr lang="en-US" sz="2800" dirty="0" err="1">
                <a:latin typeface="Consolas" panose="020B0609020204030204" pitchFamily="49" charset="0"/>
                <a:ea typeface="Monaco" charset="0"/>
                <a:cs typeface="Consolas" panose="020B0609020204030204" pitchFamily="49" charset="0"/>
              </a:rPr>
              <a:t>redcart</a:t>
            </a:r>
            <a:r>
              <a:rPr lang="en-US" sz="2800" dirty="0">
                <a:latin typeface="Consolas" panose="020B0609020204030204" pitchFamily="49" charset="0"/>
                <a:ea typeface="Monaco" charset="0"/>
                <a:cs typeface="Consolas" panose="020B0609020204030204" pitchFamily="49" charset="0"/>
              </a:rPr>
              <a:t> </a:t>
            </a:r>
            <a:r>
              <a:rPr lang="en-US" sz="2800" dirty="0">
                <a:solidFill>
                  <a:srgbClr val="C00000"/>
                </a:solidFill>
                <a:latin typeface="Consolas" panose="020B0609020204030204" pitchFamily="49" charset="0"/>
                <a:ea typeface="Monaco" charset="0"/>
                <a:cs typeface="Consolas" panose="020B0609020204030204" pitchFamily="49" charset="0"/>
              </a:rPr>
              <a:t>|&gt;</a:t>
            </a:r>
            <a:r>
              <a:rPr lang="en-US" sz="2800" dirty="0">
                <a:latin typeface="Consolas" panose="020B0609020204030204" pitchFamily="49" charset="0"/>
                <a:ea typeface="Monaco" charset="0"/>
                <a:cs typeface="Consolas" panose="020B0609020204030204" pitchFamily="49" charset="0"/>
              </a:rPr>
              <a:t> filter(structure == "repeating")</a:t>
            </a:r>
          </a:p>
        </p:txBody>
      </p:sp>
    </p:spTree>
    <p:extLst>
      <p:ext uri="{BB962C8B-B14F-4D97-AF65-F5344CB8AC3E}">
        <p14:creationId xmlns:p14="http://schemas.microsoft.com/office/powerpoint/2010/main" val="54149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a:xfrm>
            <a:off x="1024128" y="585216"/>
            <a:ext cx="9720072" cy="1499616"/>
          </a:xfrm>
        </p:spPr>
        <p:txBody>
          <a:bodyPr/>
          <a:lstStyle/>
          <a:p>
            <a:r>
              <a:rPr lang="en-US" dirty="0"/>
              <a:t>Your Turn</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a:xfrm>
            <a:off x="935665" y="1924493"/>
            <a:ext cx="9932963" cy="4933507"/>
          </a:xfrm>
        </p:spPr>
        <p:txBody>
          <a:bodyPr>
            <a:normAutofit/>
          </a:bodyPr>
          <a:lstStyle/>
          <a:p>
            <a:pPr marL="0" indent="0" algn="ctr">
              <a:buNone/>
            </a:pPr>
            <a:r>
              <a:rPr lang="en-US" sz="4400" dirty="0"/>
              <a:t>Rewrite the following statement with a pipe:</a:t>
            </a:r>
          </a:p>
          <a:p>
            <a:pPr marL="0" indent="0" algn="ctr">
              <a:buNone/>
            </a:pPr>
            <a:br>
              <a:rPr lang="en-US" sz="1400" dirty="0"/>
            </a:br>
            <a:r>
              <a:rPr lang="en-US" sz="3600" dirty="0">
                <a:solidFill>
                  <a:srgbClr val="0070C0"/>
                </a:solidFill>
                <a:latin typeface="Consolas" panose="020B0609020204030204" pitchFamily="49" charset="0"/>
                <a:ea typeface="Monaco" charset="0"/>
                <a:cs typeface="Consolas" panose="020B0609020204030204" pitchFamily="49" charset="0"/>
              </a:rPr>
              <a:t>select(</a:t>
            </a:r>
            <a:r>
              <a:rPr lang="en-US" sz="3600" dirty="0" err="1">
                <a:solidFill>
                  <a:srgbClr val="0070C0"/>
                </a:solidFill>
                <a:latin typeface="Consolas" panose="020B0609020204030204" pitchFamily="49" charset="0"/>
                <a:ea typeface="Monaco" charset="0"/>
                <a:cs typeface="Consolas" panose="020B0609020204030204" pitchFamily="49" charset="0"/>
              </a:rPr>
              <a:t>mydata</a:t>
            </a:r>
            <a:r>
              <a:rPr lang="en-US" sz="3600" dirty="0">
                <a:solidFill>
                  <a:srgbClr val="0070C0"/>
                </a:solidFill>
                <a:latin typeface="Consolas" panose="020B0609020204030204" pitchFamily="49" charset="0"/>
                <a:ea typeface="Monaco" charset="0"/>
                <a:cs typeface="Consolas" panose="020B0609020204030204" pitchFamily="49" charset="0"/>
              </a:rPr>
              <a:t>, </a:t>
            </a:r>
            <a:r>
              <a:rPr lang="en-US" sz="3600" dirty="0" err="1">
                <a:solidFill>
                  <a:srgbClr val="0070C0"/>
                </a:solidFill>
                <a:latin typeface="Consolas" panose="020B0609020204030204" pitchFamily="49" charset="0"/>
                <a:ea typeface="Monaco" charset="0"/>
                <a:cs typeface="Consolas" panose="020B0609020204030204" pitchFamily="49" charset="0"/>
              </a:rPr>
              <a:t>first_name</a:t>
            </a:r>
            <a:r>
              <a:rPr lang="en-US" sz="3600" dirty="0">
                <a:solidFill>
                  <a:srgbClr val="0070C0"/>
                </a:solidFill>
                <a:latin typeface="Consolas" panose="020B0609020204030204" pitchFamily="49" charset="0"/>
                <a:ea typeface="Monaco" charset="0"/>
                <a:cs typeface="Consolas" panose="020B0609020204030204" pitchFamily="49" charset="0"/>
              </a:rPr>
              <a:t>, </a:t>
            </a:r>
            <a:r>
              <a:rPr lang="en-US" sz="3600" dirty="0" err="1">
                <a:solidFill>
                  <a:srgbClr val="0070C0"/>
                </a:solidFill>
                <a:latin typeface="Consolas" panose="020B0609020204030204" pitchFamily="49" charset="0"/>
                <a:ea typeface="Monaco" charset="0"/>
                <a:cs typeface="Consolas" panose="020B0609020204030204" pitchFamily="49" charset="0"/>
              </a:rPr>
              <a:t>last_name</a:t>
            </a:r>
            <a:r>
              <a:rPr lang="en-US" sz="3600" dirty="0">
                <a:solidFill>
                  <a:srgbClr val="0070C0"/>
                </a:solidFill>
                <a:latin typeface="Consolas" panose="020B0609020204030204" pitchFamily="49" charset="0"/>
                <a:ea typeface="Monaco" charset="0"/>
                <a:cs typeface="Consolas" panose="020B0609020204030204" pitchFamily="49" charset="0"/>
              </a:rPr>
              <a:t>)</a:t>
            </a:r>
            <a:endParaRPr lang="en-US" sz="5400" dirty="0">
              <a:latin typeface="Consolas" panose="020B0609020204030204" pitchFamily="49" charset="0"/>
            </a:endParaRPr>
          </a:p>
          <a:p>
            <a:pPr marL="0" indent="0">
              <a:buNone/>
            </a:pPr>
            <a:br>
              <a:rPr lang="en-US" sz="1050" dirty="0"/>
            </a:br>
            <a:endParaRPr lang="en-US" sz="4400" dirty="0"/>
          </a:p>
        </p:txBody>
      </p:sp>
    </p:spTree>
    <p:extLst>
      <p:ext uri="{BB962C8B-B14F-4D97-AF65-F5344CB8AC3E}">
        <p14:creationId xmlns:p14="http://schemas.microsoft.com/office/powerpoint/2010/main" val="3017918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5B018A-D7A0-344C-B0D4-20E17F660902}"/>
              </a:ext>
            </a:extLst>
          </p:cNvPr>
          <p:cNvPicPr>
            <a:picLocks noChangeAspect="1"/>
          </p:cNvPicPr>
          <p:nvPr/>
        </p:nvPicPr>
        <p:blipFill>
          <a:blip r:embed="rId3"/>
          <a:stretch>
            <a:fillRect/>
          </a:stretch>
        </p:blipFill>
        <p:spPr>
          <a:xfrm>
            <a:off x="3976407" y="1536799"/>
            <a:ext cx="4157300" cy="3925517"/>
          </a:xfrm>
          <a:prstGeom prst="rect">
            <a:avLst/>
          </a:prstGeom>
        </p:spPr>
      </p:pic>
    </p:spTree>
    <p:extLst>
      <p:ext uri="{BB962C8B-B14F-4D97-AF65-F5344CB8AC3E}">
        <p14:creationId xmlns:p14="http://schemas.microsoft.com/office/powerpoint/2010/main" val="1236536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10901</TotalTime>
  <Words>2305</Words>
  <Application>Microsoft Macintosh PowerPoint</Application>
  <PresentationFormat>Widescreen</PresentationFormat>
  <Paragraphs>223</Paragraphs>
  <Slides>24</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Calibri</vt:lpstr>
      <vt:lpstr>Consolas</vt:lpstr>
      <vt:lpstr>Monaco</vt:lpstr>
      <vt:lpstr>Times New Roman</vt:lpstr>
      <vt:lpstr>Tw Cen MT</vt:lpstr>
      <vt:lpstr>Tw Cen MT Condensed</vt:lpstr>
      <vt:lpstr>Wingdings</vt:lpstr>
      <vt:lpstr>Wingdings 3</vt:lpstr>
      <vt:lpstr>Integral</vt:lpstr>
      <vt:lpstr>Transform and Visualize</vt:lpstr>
      <vt:lpstr>A Brief Intro to the Tidyverse</vt:lpstr>
      <vt:lpstr>PowerPoint Presentation</vt:lpstr>
      <vt:lpstr>PowerPoint Presentation</vt:lpstr>
      <vt:lpstr>PowerPoint Presentation</vt:lpstr>
      <vt:lpstr>PowerPoint Presentation</vt:lpstr>
      <vt:lpstr>PowerPoint Presentation</vt:lpstr>
      <vt:lpstr>Your Turn</vt:lpstr>
      <vt:lpstr>PowerPoint Presentation</vt:lpstr>
      <vt:lpstr>To make any kind of plot:</vt:lpstr>
      <vt:lpstr>To make any kind of graph:</vt:lpstr>
      <vt:lpstr>1. Pick a “Tidy” Data Frame</vt:lpstr>
      <vt:lpstr>PowerPoint Presentation</vt:lpstr>
      <vt:lpstr>2. Pick a “Geom” Function</vt:lpstr>
      <vt:lpstr>PowerPoint Presentation</vt:lpstr>
      <vt:lpstr>3. Write Aesthetic Mappings</vt:lpstr>
      <vt:lpstr>To make any kind of graph:</vt:lpstr>
      <vt:lpstr>Your Turn</vt:lpstr>
      <vt:lpstr>PowerPoint Presentation</vt:lpstr>
      <vt:lpstr>PowerPoint Presentation</vt:lpstr>
      <vt:lpstr>What else?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Kadauke, Stephan</cp:lastModifiedBy>
  <cp:revision>612</cp:revision>
  <cp:lastPrinted>2019-02-19T22:36:37Z</cp:lastPrinted>
  <dcterms:created xsi:type="dcterms:W3CDTF">2018-02-01T22:00:01Z</dcterms:created>
  <dcterms:modified xsi:type="dcterms:W3CDTF">2024-06-08T00:36:16Z</dcterms:modified>
</cp:coreProperties>
</file>